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5"/>
  </p:sldMasterIdLst>
  <p:notesMasterIdLst>
    <p:notesMasterId r:id="rId21"/>
  </p:notesMasterIdLst>
  <p:handoutMasterIdLst>
    <p:handoutMasterId r:id="rId22"/>
  </p:handoutMasterIdLst>
  <p:sldIdLst>
    <p:sldId id="485" r:id="rId6"/>
    <p:sldId id="598" r:id="rId7"/>
    <p:sldId id="602" r:id="rId8"/>
    <p:sldId id="603" r:id="rId9"/>
    <p:sldId id="599" r:id="rId10"/>
    <p:sldId id="600" r:id="rId11"/>
    <p:sldId id="595" r:id="rId12"/>
    <p:sldId id="596" r:id="rId13"/>
    <p:sldId id="601" r:id="rId14"/>
    <p:sldId id="268" r:id="rId15"/>
    <p:sldId id="267" r:id="rId16"/>
    <p:sldId id="260" r:id="rId17"/>
    <p:sldId id="604" r:id="rId18"/>
    <p:sldId id="605" r:id="rId19"/>
    <p:sldId id="597"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2" userDrawn="1">
          <p15:clr>
            <a:srgbClr val="A4A3A4"/>
          </p15:clr>
        </p15:guide>
        <p15:guide id="2" pos="2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WFORD, CORDELL Capt USAF AFPC AFPC/DP3" initials="CCCUAA" lastIdx="4" clrIdx="0">
    <p:extLst>
      <p:ext uri="{19B8F6BF-5375-455C-9EA6-DF929625EA0E}">
        <p15:presenceInfo xmlns:p15="http://schemas.microsoft.com/office/powerpoint/2012/main" userId="S-1-5-21-1271409858-1095883707-2794662393-23094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C77"/>
    <a:srgbClr val="00CC99"/>
    <a:srgbClr val="00CC00"/>
    <a:srgbClr val="CC9900"/>
    <a:srgbClr val="0000FF"/>
    <a:srgbClr val="FF8001"/>
    <a:srgbClr val="84582C"/>
    <a:srgbClr val="996633"/>
    <a:srgbClr val="777777"/>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4" autoAdjust="0"/>
    <p:restoredTop sz="63666" autoAdjust="0"/>
  </p:normalViewPr>
  <p:slideViewPr>
    <p:cSldViewPr>
      <p:cViewPr varScale="1">
        <p:scale>
          <a:sx n="64" d="100"/>
          <a:sy n="64" d="100"/>
        </p:scale>
        <p:origin x="584" y="48"/>
      </p:cViewPr>
      <p:guideLst>
        <p:guide orient="horz" pos="912"/>
        <p:guide pos="288"/>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5136"/>
    </p:cViewPr>
  </p:sorterViewPr>
  <p:notesViewPr>
    <p:cSldViewPr>
      <p:cViewPr varScale="1">
        <p:scale>
          <a:sx n="82" d="100"/>
          <a:sy n="82" d="100"/>
        </p:scale>
        <p:origin x="383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27" Type="http://schemas.openxmlformats.org/officeDocument/2006/relationships/tableStyles" Target="tableStyles.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AFPC</a:t>
            </a:r>
            <a:r>
              <a:rPr lang="en-US" baseline="0" dirty="0"/>
              <a:t> 4-YR HPSP </a:t>
            </a:r>
            <a:r>
              <a:rPr lang="en-US" dirty="0"/>
              <a:t>AWARDED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Offered</c:v>
                </c:pt>
              </c:strCache>
            </c:strRef>
          </c:tx>
          <c:spPr>
            <a:solidFill>
              <a:schemeClr val="accent1"/>
            </a:solidFill>
            <a:ln>
              <a:solidFill>
                <a:schemeClr val="tx1"/>
              </a:solidFill>
            </a:ln>
            <a:effectLst/>
          </c:spPr>
          <c:invertIfNegative val="0"/>
          <c:cat>
            <c:numRef>
              <c:f>Sheet1!$A$2:$A$12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Sheet1!$B$2:$B$12</c:f>
              <c:numCache>
                <c:formatCode>General</c:formatCode>
                <c:ptCount val="11"/>
                <c:pt idx="0">
                  <c:v>8</c:v>
                </c:pt>
                <c:pt idx="1">
                  <c:v>8</c:v>
                </c:pt>
                <c:pt idx="2">
                  <c:v>8</c:v>
                </c:pt>
                <c:pt idx="3">
                  <c:v>8</c:v>
                </c:pt>
                <c:pt idx="4">
                  <c:v>8</c:v>
                </c:pt>
                <c:pt idx="5">
                  <c:v>8</c:v>
                </c:pt>
                <c:pt idx="6">
                  <c:v>8</c:v>
                </c:pt>
                <c:pt idx="7">
                  <c:v>8</c:v>
                </c:pt>
                <c:pt idx="8">
                  <c:v>8</c:v>
                </c:pt>
                <c:pt idx="9">
                  <c:v>8</c:v>
                </c:pt>
                <c:pt idx="10">
                  <c:v>9</c:v>
                </c:pt>
              </c:numCache>
            </c:numRef>
          </c:val>
          <c:extLst>
            <c:ext xmlns:c16="http://schemas.microsoft.com/office/drawing/2014/chart" uri="{C3380CC4-5D6E-409C-BE32-E72D297353CC}">
              <c16:uniqueId val="{00000000-4226-4FCC-B0FD-37EFD90C529D}"/>
            </c:ext>
          </c:extLst>
        </c:ser>
        <c:ser>
          <c:idx val="1"/>
          <c:order val="1"/>
          <c:tx>
            <c:strRef>
              <c:f>Sheet1!$C$1</c:f>
              <c:strCache>
                <c:ptCount val="1"/>
                <c:pt idx="0">
                  <c:v>Awarded</c:v>
                </c:pt>
              </c:strCache>
            </c:strRef>
          </c:tx>
          <c:spPr>
            <a:solidFill>
              <a:schemeClr val="accent2"/>
            </a:solidFill>
            <a:ln>
              <a:noFill/>
            </a:ln>
            <a:effectLst/>
          </c:spPr>
          <c:invertIfNegative val="0"/>
          <c:cat>
            <c:numRef>
              <c:f>Sheet1!$A$2:$A$12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Sheet1!$C$2:$C$12</c:f>
              <c:numCache>
                <c:formatCode>General</c:formatCode>
                <c:ptCount val="11"/>
                <c:pt idx="0">
                  <c:v>7</c:v>
                </c:pt>
                <c:pt idx="1">
                  <c:v>8</c:v>
                </c:pt>
                <c:pt idx="2">
                  <c:v>2</c:v>
                </c:pt>
                <c:pt idx="3">
                  <c:v>5</c:v>
                </c:pt>
                <c:pt idx="4">
                  <c:v>6</c:v>
                </c:pt>
                <c:pt idx="5">
                  <c:v>4</c:v>
                </c:pt>
                <c:pt idx="6">
                  <c:v>6</c:v>
                </c:pt>
                <c:pt idx="7">
                  <c:v>2</c:v>
                </c:pt>
                <c:pt idx="8">
                  <c:v>6</c:v>
                </c:pt>
                <c:pt idx="9">
                  <c:v>6</c:v>
                </c:pt>
                <c:pt idx="10">
                  <c:v>9</c:v>
                </c:pt>
              </c:numCache>
            </c:numRef>
          </c:val>
          <c:extLst>
            <c:ext xmlns:c16="http://schemas.microsoft.com/office/drawing/2014/chart" uri="{C3380CC4-5D6E-409C-BE32-E72D297353CC}">
              <c16:uniqueId val="{00000001-4226-4FCC-B0FD-37EFD90C529D}"/>
            </c:ext>
          </c:extLst>
        </c:ser>
        <c:dLbls>
          <c:showLegendKey val="0"/>
          <c:showVal val="0"/>
          <c:showCatName val="0"/>
          <c:showSerName val="0"/>
          <c:showPercent val="0"/>
          <c:showBubbleSize val="0"/>
        </c:dLbls>
        <c:gapWidth val="219"/>
        <c:overlap val="-27"/>
        <c:axId val="622070280"/>
        <c:axId val="622071264"/>
      </c:barChart>
      <c:catAx>
        <c:axId val="622070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2071264"/>
        <c:crosses val="autoZero"/>
        <c:auto val="1"/>
        <c:lblAlgn val="ctr"/>
        <c:lblOffset val="100"/>
        <c:noMultiLvlLbl val="0"/>
      </c:catAx>
      <c:valAx>
        <c:axId val="622071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22070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30" tIns="45716" rIns="91430" bIns="45716"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6725"/>
          </a:xfrm>
          <a:prstGeom prst="rect">
            <a:avLst/>
          </a:prstGeom>
        </p:spPr>
        <p:txBody>
          <a:bodyPr vert="horz" lIns="91430" tIns="45716" rIns="91430" bIns="45716" rtlCol="0"/>
          <a:lstStyle>
            <a:lvl1pPr algn="r">
              <a:defRPr sz="1200"/>
            </a:lvl1pPr>
          </a:lstStyle>
          <a:p>
            <a:fld id="{79DA5ED4-EB0C-4B4E-8C51-94A27C68E340}" type="datetimeFigureOut">
              <a:rPr lang="en-US" smtClean="0"/>
              <a:t>9/26/2023</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30" tIns="45716" rIns="91430"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30" tIns="45716" rIns="91430" bIns="45716" rtlCol="0" anchor="b"/>
          <a:lstStyle>
            <a:lvl1pPr algn="r">
              <a:defRPr sz="1200"/>
            </a:lvl1pPr>
          </a:lstStyle>
          <a:p>
            <a:fld id="{EDA3CF76-CE61-4772-8BA7-874DA28C06CD}" type="slidenum">
              <a:rPr lang="en-US" smtClean="0"/>
              <a:t>‹#›</a:t>
            </a:fld>
            <a:endParaRPr lang="en-US"/>
          </a:p>
        </p:txBody>
      </p:sp>
    </p:spTree>
    <p:extLst>
      <p:ext uri="{BB962C8B-B14F-4D97-AF65-F5344CB8AC3E}">
        <p14:creationId xmlns:p14="http://schemas.microsoft.com/office/powerpoint/2010/main" val="34758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896" tIns="46948" rIns="93896" bIns="46948"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896" tIns="46948" rIns="93896" bIns="46948" rtlCol="0"/>
          <a:lstStyle>
            <a:lvl1pPr algn="r">
              <a:defRPr sz="1200"/>
            </a:lvl1pPr>
          </a:lstStyle>
          <a:p>
            <a:fld id="{48D4C88B-B199-4F70-A6AF-3918D986A20D}" type="datetimeFigureOut">
              <a:rPr lang="en-US" smtClean="0"/>
              <a:t>9/26/2023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896" tIns="46948" rIns="93896" bIns="4694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896" tIns="46948" rIns="93896" bIns="4694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3037840" cy="464820"/>
          </a:xfrm>
          <a:prstGeom prst="rect">
            <a:avLst/>
          </a:prstGeom>
        </p:spPr>
        <p:txBody>
          <a:bodyPr vert="horz" lIns="93896" tIns="46948" rIns="93896" bIns="46948"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896" tIns="46948" rIns="93896" bIns="46948" rtlCol="0" anchor="b"/>
          <a:lstStyle>
            <a:lvl1pPr algn="r">
              <a:defRPr sz="1200"/>
            </a:lvl1pPr>
          </a:lstStyle>
          <a:p>
            <a:fld id="{231E98F9-45F7-4364-8D04-E6ED2AEB5B67}" type="slidenum">
              <a:rPr lang="en-US" smtClean="0"/>
              <a:t>‹#›</a:t>
            </a:fld>
            <a:endParaRPr lang="en-US"/>
          </a:p>
        </p:txBody>
      </p:sp>
    </p:spTree>
    <p:extLst>
      <p:ext uri="{BB962C8B-B14F-4D97-AF65-F5344CB8AC3E}">
        <p14:creationId xmlns:p14="http://schemas.microsoft.com/office/powerpoint/2010/main" val="3805571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3FB7272-D954-4397-B612-A34B18275158}" type="slidenum">
              <a:rPr lang="en-US" smtClean="0">
                <a:solidFill>
                  <a:srgbClr val="000000"/>
                </a:solidFill>
                <a:latin typeface="Arial" pitchFamily="34" charset="0"/>
              </a:rPr>
              <a:pPr/>
              <a:t>1</a:t>
            </a:fld>
            <a:endParaRPr lang="en-US" dirty="0">
              <a:solidFill>
                <a:srgbClr val="000000"/>
              </a:solidFill>
              <a:latin typeface="Arial" pitchFamily="34" charset="0"/>
            </a:endParaRPr>
          </a:p>
        </p:txBody>
      </p:sp>
      <p:sp>
        <p:nvSpPr>
          <p:cNvPr id="40963" name="Rectangle 2"/>
          <p:cNvSpPr>
            <a:spLocks noGrp="1" noRot="1" noChangeAspect="1" noChangeArrowheads="1" noTextEdit="1"/>
          </p:cNvSpPr>
          <p:nvPr>
            <p:ph type="sldImg"/>
          </p:nvPr>
        </p:nvSpPr>
        <p:spPr>
          <a:xfrm>
            <a:off x="404813" y="695325"/>
            <a:ext cx="6188075" cy="3481388"/>
          </a:xfrm>
          <a:ln/>
        </p:spPr>
      </p:sp>
      <p:sp>
        <p:nvSpPr>
          <p:cNvPr id="40964" name="Rectangle 3"/>
          <p:cNvSpPr>
            <a:spLocks noGrp="1" noChangeArrowheads="1"/>
          </p:cNvSpPr>
          <p:nvPr>
            <p:ph type="body" idx="1"/>
          </p:nvPr>
        </p:nvSpPr>
        <p:spPr>
          <a:xfrm>
            <a:off x="405665" y="4410402"/>
            <a:ext cx="6186393" cy="4177356"/>
          </a:xfrm>
          <a:noFill/>
          <a:ln/>
        </p:spPr>
        <p:txBody>
          <a:bodyPr/>
          <a:lstStyle/>
          <a:p>
            <a:endParaRPr lang="ru-RU" dirty="0"/>
          </a:p>
        </p:txBody>
      </p:sp>
    </p:spTree>
    <p:extLst>
      <p:ext uri="{BB962C8B-B14F-4D97-AF65-F5344CB8AC3E}">
        <p14:creationId xmlns:p14="http://schemas.microsoft.com/office/powerpoint/2010/main" val="3146099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career progression chart highlights various positions that a dentist may hold at various ranks and skill levels within the 3 career pathways (C/A/E).  A dentist does not have to only follow one career pathway – they may hold a clinical role at one assignment, serve in a more executive role at the next assignment, and return to a more clinical role at the following assignment.</a:t>
            </a:r>
          </a:p>
        </p:txBody>
      </p:sp>
      <p:sp>
        <p:nvSpPr>
          <p:cNvPr id="4" name="Slide Number Placeholder 3"/>
          <p:cNvSpPr>
            <a:spLocks noGrp="1"/>
          </p:cNvSpPr>
          <p:nvPr>
            <p:ph type="sldNum" sz="quarter" idx="10"/>
          </p:nvPr>
        </p:nvSpPr>
        <p:spPr/>
        <p:txBody>
          <a:bodyPr/>
          <a:lstStyle/>
          <a:p>
            <a:fld id="{FFB46267-5833-4984-849A-684F56B1EC32}" type="slidenum">
              <a:rPr lang="en-US" smtClean="0"/>
              <a:t>11</a:t>
            </a:fld>
            <a:endParaRPr lang="en-US"/>
          </a:p>
        </p:txBody>
      </p:sp>
    </p:spTree>
    <p:extLst>
      <p:ext uri="{BB962C8B-B14F-4D97-AF65-F5344CB8AC3E}">
        <p14:creationId xmlns:p14="http://schemas.microsoft.com/office/powerpoint/2010/main" val="2309634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infographic with similar summarized information.  SGD, Staff, Flt/CC, Sq/CC, Gp/CC, or other positions listed in the Executive pathway are opportunities to serve as leaders of the dental lab and other areas within a dental clinic, the entire dental clinic, the medical clinic that commands the dental clinic, and the Dental Corps as a whole.  </a:t>
            </a:r>
            <a:r>
              <a:rPr lang="en-US" b="1" dirty="0"/>
              <a:t>This infographic also shows the potential time frames for promotion, including the rates of promotion, from Capt through Col.  </a:t>
            </a:r>
            <a:r>
              <a:rPr lang="en-US" dirty="0"/>
              <a:t>Career progression mentorship is provided through a strong culture of mentorship and leadership within the local leadership where each dentist is stationed, as well as from the leadership of the entire Dental Corps.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034E49A-8C1E-422D-AFF0-7AE5D2BE08D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962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the HPSP graduating from dental school enter an AEGD-1 residency for their first year on AD.  A few may enter specialty training about a year after entering active duty instead of doing an AEGD-1.  Many will go on to do specialty training after completion of an AEGD-1 and serving as a general dentist for some time.</a:t>
            </a:r>
          </a:p>
          <a:p>
            <a:endParaRPr lang="en-US" dirty="0"/>
          </a:p>
          <a:p>
            <a:r>
              <a:rPr lang="en-US" dirty="0"/>
              <a:t>While in any of these training opportunities, you DO receive full active duty benefits and pay!  These training opportunities are not like the HPSP scholarship – you are an active duty member while in the residency training program.  They each have an additional ADSC incurred for receiving this training (usually 1 year of ADSC for 1 year of training).  Some of these ADSCs can be served concurrently (at the same time) as your HPSP ADSC.</a:t>
            </a:r>
          </a:p>
        </p:txBody>
      </p:sp>
      <p:sp>
        <p:nvSpPr>
          <p:cNvPr id="4" name="Slide Number Placeholder 3"/>
          <p:cNvSpPr>
            <a:spLocks noGrp="1"/>
          </p:cNvSpPr>
          <p:nvPr>
            <p:ph type="sldNum" sz="quarter" idx="5"/>
          </p:nvPr>
        </p:nvSpPr>
        <p:spPr/>
        <p:txBody>
          <a:bodyPr/>
          <a:lstStyle/>
          <a:p>
            <a:fld id="{231E98F9-45F7-4364-8D04-E6ED2AEB5B67}" type="slidenum">
              <a:rPr lang="en-US" smtClean="0"/>
              <a:t>14</a:t>
            </a:fld>
            <a:endParaRPr lang="en-US"/>
          </a:p>
        </p:txBody>
      </p:sp>
    </p:spTree>
    <p:extLst>
      <p:ext uri="{BB962C8B-B14F-4D97-AF65-F5344CB8AC3E}">
        <p14:creationId xmlns:p14="http://schemas.microsoft.com/office/powerpoint/2010/main" val="749094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buFontTx/>
              <a:buChar char="-"/>
            </a:pPr>
            <a:endParaRPr lang="en-US" dirty="0"/>
          </a:p>
        </p:txBody>
      </p:sp>
      <p:sp>
        <p:nvSpPr>
          <p:cNvPr id="4" name="Slide Number Placeholder 3"/>
          <p:cNvSpPr>
            <a:spLocks noGrp="1"/>
          </p:cNvSpPr>
          <p:nvPr>
            <p:ph type="sldNum" sz="quarter" idx="10"/>
          </p:nvPr>
        </p:nvSpPr>
        <p:spPr/>
        <p:txBody>
          <a:bodyPr/>
          <a:lstStyle/>
          <a:p>
            <a:fld id="{231E98F9-45F7-4364-8D04-E6ED2AEB5B67}" type="slidenum">
              <a:rPr lang="en-US" smtClean="0"/>
              <a:t>15</a:t>
            </a:fld>
            <a:endParaRPr lang="en-US"/>
          </a:p>
        </p:txBody>
      </p:sp>
    </p:spTree>
    <p:extLst>
      <p:ext uri="{BB962C8B-B14F-4D97-AF65-F5344CB8AC3E}">
        <p14:creationId xmlns:p14="http://schemas.microsoft.com/office/powerpoint/2010/main" val="816133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5665" y="4410402"/>
            <a:ext cx="6186393" cy="4177356"/>
          </a:xfrm>
        </p:spPr>
        <p:txBody>
          <a:bodyPr/>
          <a:lstStyle/>
          <a:p>
            <a:r>
              <a:rPr lang="en-US" altLang="en-US" dirty="0">
                <a:ea typeface="MS PGothic" panose="020B0600070205080204" pitchFamily="34" charset="-128"/>
              </a:rPr>
              <a:t>Funding for the HPSP recipients comes from two sources. AFIT is responsible for the tuition expenses and the funding for the stipend comes from the reserves.  The program pays for all tuition, books, equipment and fees as well as a monthly stipend which increases each year in July. </a:t>
            </a:r>
          </a:p>
          <a:p>
            <a:endParaRPr lang="en-US" altLang="en-US" dirty="0">
              <a:ea typeface="MS PGothic" panose="020B0600070205080204" pitchFamily="34" charset="-128"/>
            </a:endParaRPr>
          </a:p>
          <a:p>
            <a:r>
              <a:rPr lang="en-US" altLang="en-US" dirty="0">
                <a:ea typeface="MS PGothic" panose="020B0600070205080204" pitchFamily="34" charset="-128"/>
              </a:rPr>
              <a:t>The active duty service commitment is year for year, however there is a minimum term of service for those individuals who might have a 2 year scholarship.   We have scholarships out that are 2-4 years in length.</a:t>
            </a:r>
          </a:p>
          <a:p>
            <a:endParaRPr lang="en-US" altLang="en-US" dirty="0">
              <a:ea typeface="MS PGothic" panose="020B0600070205080204" pitchFamily="34" charset="-128"/>
            </a:endParaRPr>
          </a:p>
          <a:p>
            <a:r>
              <a:rPr lang="en-US" altLang="en-US" dirty="0">
                <a:ea typeface="MS PGothic" panose="020B0600070205080204" pitchFamily="34" charset="-128"/>
              </a:rPr>
              <a:t>Under the terms of the past HPSP contract everyone was required to apply for the AEGD-1, but they were</a:t>
            </a:r>
            <a:r>
              <a:rPr lang="en-US" altLang="en-US" baseline="0" dirty="0">
                <a:ea typeface="MS PGothic" panose="020B0600070205080204" pitchFamily="34" charset="-128"/>
              </a:rPr>
              <a:t> not</a:t>
            </a:r>
            <a:r>
              <a:rPr lang="en-US" altLang="en-US" dirty="0">
                <a:ea typeface="MS PGothic" panose="020B0600070205080204" pitchFamily="34" charset="-128"/>
              </a:rPr>
              <a:t> obligated to accept a training offer.  As of 2019, all HPSP scholarship recipients</a:t>
            </a:r>
            <a:r>
              <a:rPr lang="en-US" altLang="en-US" baseline="0" dirty="0">
                <a:ea typeface="MS PGothic" panose="020B0600070205080204" pitchFamily="34" charset="-128"/>
              </a:rPr>
              <a:t> must apply for the AEGD-1 and must attend if selected.</a:t>
            </a:r>
            <a:endParaRPr lang="en-US" altLang="en-US" dirty="0">
              <a:ea typeface="MS PGothic" panose="020B0600070205080204" pitchFamily="34" charset="-128"/>
            </a:endParaRPr>
          </a:p>
          <a:p>
            <a:endParaRPr lang="en-US" altLang="en-US" dirty="0">
              <a:ea typeface="MS PGothic" panose="020B0600070205080204" pitchFamily="34" charset="-128"/>
            </a:endParaRPr>
          </a:p>
          <a:p>
            <a:r>
              <a:rPr lang="en-US" altLang="en-US" dirty="0">
                <a:ea typeface="MS PGothic" panose="020B0600070205080204" pitchFamily="34" charset="-128"/>
              </a:rPr>
              <a:t>For the 3 and 4 year scholarship recipients, the AEGD-1 is what we call a neutral year, meaning that it does not count as credit towards their service commitment and it does</a:t>
            </a:r>
            <a:r>
              <a:rPr lang="en-US" altLang="en-US" baseline="0" dirty="0">
                <a:ea typeface="MS PGothic" panose="020B0600070205080204" pitchFamily="34" charset="-128"/>
              </a:rPr>
              <a:t> not incur an additional education ADSC</a:t>
            </a:r>
            <a:r>
              <a:rPr lang="en-US" altLang="en-US" dirty="0">
                <a:ea typeface="MS PGothic" panose="020B0600070205080204" pitchFamily="34" charset="-128"/>
              </a:rPr>
              <a:t>. </a:t>
            </a:r>
          </a:p>
          <a:p>
            <a:endParaRPr lang="en-US" altLang="en-US" dirty="0">
              <a:ea typeface="MS PGothic" panose="020B0600070205080204" pitchFamily="34" charset="-128"/>
            </a:endParaRPr>
          </a:p>
          <a:p>
            <a:r>
              <a:rPr lang="en-US" altLang="en-US" dirty="0">
                <a:ea typeface="MS PGothic" panose="020B0600070205080204" pitchFamily="34" charset="-128"/>
              </a:rPr>
              <a:t>Before entering active duty, the HPSP recipients must have passed both Part I and II of the National Board Exam or the Integrated National Board Exam, they must have completed all of their graduation requirements, and they must have, at a minimum, at least taken their licensure exam.</a:t>
            </a:r>
          </a:p>
          <a:p>
            <a:endParaRPr lang="en-US" altLang="en-US" dirty="0">
              <a:ea typeface="MS PGothic" panose="020B0600070205080204" pitchFamily="34" charset="-128"/>
            </a:endParaRPr>
          </a:p>
          <a:p>
            <a:endParaRPr lang="en-US" altLang="en-US" dirty="0">
              <a:ea typeface="MS PGothic"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5D00C90A-46E3-4F6E-95A0-391D41793F45}" type="slidenum">
              <a:rPr lang="en-US" smtClean="0"/>
              <a:pPr/>
              <a:t>2</a:t>
            </a:fld>
            <a:endParaRPr lang="en-US"/>
          </a:p>
        </p:txBody>
      </p:sp>
    </p:spTree>
    <p:extLst>
      <p:ext uri="{BB962C8B-B14F-4D97-AF65-F5344CB8AC3E}">
        <p14:creationId xmlns:p14="http://schemas.microsoft.com/office/powerpoint/2010/main" val="192439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buFontTx/>
              <a:buChar char="-"/>
            </a:pPr>
            <a:endParaRPr lang="en-US" dirty="0"/>
          </a:p>
        </p:txBody>
      </p:sp>
      <p:sp>
        <p:nvSpPr>
          <p:cNvPr id="4" name="Slide Number Placeholder 3"/>
          <p:cNvSpPr>
            <a:spLocks noGrp="1"/>
          </p:cNvSpPr>
          <p:nvPr>
            <p:ph type="sldNum" sz="quarter" idx="10"/>
          </p:nvPr>
        </p:nvSpPr>
        <p:spPr/>
        <p:txBody>
          <a:bodyPr/>
          <a:lstStyle/>
          <a:p>
            <a:fld id="{231E98F9-45F7-4364-8D04-E6ED2AEB5B67}" type="slidenum">
              <a:rPr lang="en-US" smtClean="0"/>
              <a:t>3</a:t>
            </a:fld>
            <a:endParaRPr lang="en-US"/>
          </a:p>
        </p:txBody>
      </p:sp>
    </p:spTree>
    <p:extLst>
      <p:ext uri="{BB962C8B-B14F-4D97-AF65-F5344CB8AC3E}">
        <p14:creationId xmlns:p14="http://schemas.microsoft.com/office/powerpoint/2010/main" val="1321321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buFontTx/>
              <a:buChar char="-"/>
            </a:pPr>
            <a:endParaRPr lang="en-US" dirty="0"/>
          </a:p>
        </p:txBody>
      </p:sp>
      <p:sp>
        <p:nvSpPr>
          <p:cNvPr id="4" name="Slide Number Placeholder 3"/>
          <p:cNvSpPr>
            <a:spLocks noGrp="1"/>
          </p:cNvSpPr>
          <p:nvPr>
            <p:ph type="sldNum" sz="quarter" idx="10"/>
          </p:nvPr>
        </p:nvSpPr>
        <p:spPr/>
        <p:txBody>
          <a:bodyPr/>
          <a:lstStyle/>
          <a:p>
            <a:fld id="{231E98F9-45F7-4364-8D04-E6ED2AEB5B67}" type="slidenum">
              <a:rPr lang="en-US" smtClean="0"/>
              <a:t>4</a:t>
            </a:fld>
            <a:endParaRPr lang="en-US"/>
          </a:p>
        </p:txBody>
      </p:sp>
    </p:spTree>
    <p:extLst>
      <p:ext uri="{BB962C8B-B14F-4D97-AF65-F5344CB8AC3E}">
        <p14:creationId xmlns:p14="http://schemas.microsoft.com/office/powerpoint/2010/main" val="3127340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If someone is considering applying for</a:t>
            </a:r>
            <a:r>
              <a:rPr lang="en-US" altLang="en-US" baseline="0" dirty="0"/>
              <a:t> the HPSP scholarship, the minimum DAT scores and GPA are listed here at the top.  The exception to this is any applicant with prior service does not have to meet these minimum requirements.  </a:t>
            </a:r>
            <a:r>
              <a:rPr lang="en-US" altLang="en-US" dirty="0"/>
              <a:t>The bottom numbers are averages of scores from the 2023 board</a:t>
            </a:r>
            <a:r>
              <a:rPr lang="en-US" altLang="en-US" baseline="0" dirty="0"/>
              <a:t> (current as of Feb 2023).  If someone separates to complete their dental school pre-requisites, then they have to compete on the AFRS boards against these numbers to get an HPSP scholarship.</a:t>
            </a:r>
            <a:endParaRPr lang="en-US" altLang="en-US" dirty="0"/>
          </a:p>
          <a:p>
            <a:endParaRPr lang="en-US" altLang="en-US" dirty="0"/>
          </a:p>
          <a:p>
            <a:r>
              <a:rPr lang="en-US" altLang="en-US" dirty="0"/>
              <a:t>GPA/DAT</a:t>
            </a:r>
            <a:r>
              <a:rPr lang="en-US" altLang="en-US" baseline="0" dirty="0"/>
              <a:t> score; Range.  The bottom number in this range is always an outlier, and these applicants always had something that made their package stand out (previous AD, leadership, leading mission trip, something like that)</a:t>
            </a:r>
            <a:endParaRPr lang="en-US" altLang="en-US" dirty="0"/>
          </a:p>
          <a:p>
            <a:pPr marL="171176" indent="-171176">
              <a:buFontTx/>
              <a:buChar char="-"/>
            </a:pPr>
            <a:endParaRPr lang="en-US" dirty="0"/>
          </a:p>
        </p:txBody>
      </p:sp>
      <p:sp>
        <p:nvSpPr>
          <p:cNvPr id="4" name="Slide Number Placeholder 3"/>
          <p:cNvSpPr>
            <a:spLocks noGrp="1"/>
          </p:cNvSpPr>
          <p:nvPr>
            <p:ph type="sldNum" sz="quarter" idx="10"/>
          </p:nvPr>
        </p:nvSpPr>
        <p:spPr/>
        <p:txBody>
          <a:bodyPr/>
          <a:lstStyle/>
          <a:p>
            <a:fld id="{231E98F9-45F7-4364-8D04-E6ED2AEB5B67}" type="slidenum">
              <a:rPr lang="en-US" smtClean="0"/>
              <a:t>5</a:t>
            </a:fld>
            <a:endParaRPr lang="en-US"/>
          </a:p>
        </p:txBody>
      </p:sp>
    </p:spTree>
    <p:extLst>
      <p:ext uri="{BB962C8B-B14F-4D97-AF65-F5344CB8AC3E}">
        <p14:creationId xmlns:p14="http://schemas.microsoft.com/office/powerpoint/2010/main" val="3470715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a:t>
            </a:r>
            <a:r>
              <a:rPr lang="en-US" baseline="0" dirty="0"/>
              <a:t> prior service members don’t have to meet the minimums to apply, they do have to compete against people that have these high scores.  Their chance of acceptance is a lot lower when applying through AFRS.  At AFPC we do have 10 4-year HPSP scholarships that we can award to applicants from USAFA, active ROTC, and currently ADAF members who are accepted into dental school.  AFPC wants to recognize members that are working full time jobs in military while attending school, and their chance of being competitive against civilians who are only attending college to get their prerequisites is much more slim.  If they separate from the military to finish their pre-requisites, they cannot apply through AFPC anymore and have to compete against all the civilians applying for HPSP scholarships.  Guard and reserve members must apply through AFRS as well.</a:t>
            </a:r>
            <a:endParaRPr lang="en-US" dirty="0"/>
          </a:p>
        </p:txBody>
      </p:sp>
      <p:sp>
        <p:nvSpPr>
          <p:cNvPr id="4" name="Slide Number Placeholder 3"/>
          <p:cNvSpPr>
            <a:spLocks noGrp="1"/>
          </p:cNvSpPr>
          <p:nvPr>
            <p:ph type="sldNum" sz="quarter" idx="10"/>
          </p:nvPr>
        </p:nvSpPr>
        <p:spPr/>
        <p:txBody>
          <a:bodyPr/>
          <a:lstStyle/>
          <a:p>
            <a:fld id="{231E98F9-45F7-4364-8D04-E6ED2AEB5B67}" type="slidenum">
              <a:rPr lang="en-US" smtClean="0"/>
              <a:t>6</a:t>
            </a:fld>
            <a:endParaRPr lang="en-US"/>
          </a:p>
        </p:txBody>
      </p:sp>
    </p:spTree>
    <p:extLst>
      <p:ext uri="{BB962C8B-B14F-4D97-AF65-F5344CB8AC3E}">
        <p14:creationId xmlns:p14="http://schemas.microsoft.com/office/powerpoint/2010/main" val="1744890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Reach out to dental technicians and other career fields that would like to enter the AF Dental Corps.  Many of the requirements have been waived for prior service members that would like to stay in the military as a dental officer.  These members show increased retention due to previous “Blue-</a:t>
            </a:r>
            <a:r>
              <a:rPr lang="en-US" altLang="en-US" dirty="0" err="1"/>
              <a:t>ing</a:t>
            </a:r>
            <a:r>
              <a:rPr lang="en-US" altLang="en-US" dirty="0"/>
              <a:t>” or “Greening” from their earlier service time.  Air Staff is working to make these scholarships available to Guard and Reserve personnel as well in the future.</a:t>
            </a:r>
          </a:p>
        </p:txBody>
      </p:sp>
      <p:sp>
        <p:nvSpPr>
          <p:cNvPr id="4" name="Slide Number Placeholder 3"/>
          <p:cNvSpPr>
            <a:spLocks noGrp="1"/>
          </p:cNvSpPr>
          <p:nvPr>
            <p:ph type="sldNum" sz="quarter" idx="10"/>
          </p:nvPr>
        </p:nvSpPr>
        <p:spPr/>
        <p:txBody>
          <a:bodyPr/>
          <a:lstStyle/>
          <a:p>
            <a:fld id="{231E98F9-45F7-4364-8D04-E6ED2AEB5B67}" type="slidenum">
              <a:rPr lang="en-US" smtClean="0"/>
              <a:t>7</a:t>
            </a:fld>
            <a:endParaRPr lang="en-US"/>
          </a:p>
        </p:txBody>
      </p:sp>
    </p:spTree>
    <p:extLst>
      <p:ext uri="{BB962C8B-B14F-4D97-AF65-F5344CB8AC3E}">
        <p14:creationId xmlns:p14="http://schemas.microsoft.com/office/powerpoint/2010/main" val="569060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5665" y="4410402"/>
            <a:ext cx="6186393" cy="4177356"/>
          </a:xfrm>
        </p:spPr>
        <p:txBody>
          <a:bodyPr/>
          <a:lstStyle/>
          <a:p>
            <a:endParaRPr lang="en-US" dirty="0"/>
          </a:p>
        </p:txBody>
      </p:sp>
      <p:sp>
        <p:nvSpPr>
          <p:cNvPr id="4" name="Slide Number Placeholder 3"/>
          <p:cNvSpPr>
            <a:spLocks noGrp="1"/>
          </p:cNvSpPr>
          <p:nvPr>
            <p:ph type="sldNum" sz="quarter" idx="10"/>
          </p:nvPr>
        </p:nvSpPr>
        <p:spPr/>
        <p:txBody>
          <a:bodyPr/>
          <a:lstStyle/>
          <a:p>
            <a:fld id="{5D00C90A-46E3-4F6E-95A0-391D41793F45}" type="slidenum">
              <a:rPr lang="en-US" smtClean="0"/>
              <a:pPr/>
              <a:t>9</a:t>
            </a:fld>
            <a:endParaRPr lang="en-US"/>
          </a:p>
        </p:txBody>
      </p:sp>
    </p:spTree>
    <p:extLst>
      <p:ext uri="{BB962C8B-B14F-4D97-AF65-F5344CB8AC3E}">
        <p14:creationId xmlns:p14="http://schemas.microsoft.com/office/powerpoint/2010/main" val="680390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Professional Military Education: courses aimed at strengthening Air Force </a:t>
            </a:r>
            <a:r>
              <a:rPr lang="en-US" dirty="0" err="1"/>
              <a:t>Officership</a:t>
            </a:r>
            <a:r>
              <a:rPr lang="en-US" dirty="0"/>
              <a:t> appropriate for each rank (Capt through Lt Col).</a:t>
            </a:r>
          </a:p>
        </p:txBody>
      </p:sp>
      <p:sp>
        <p:nvSpPr>
          <p:cNvPr id="4" name="Slide Number Placeholder 3"/>
          <p:cNvSpPr>
            <a:spLocks noGrp="1"/>
          </p:cNvSpPr>
          <p:nvPr>
            <p:ph type="sldNum" sz="quarter" idx="10"/>
          </p:nvPr>
        </p:nvSpPr>
        <p:spPr/>
        <p:txBody>
          <a:bodyPr/>
          <a:lstStyle/>
          <a:p>
            <a:pPr>
              <a:defRPr/>
            </a:pPr>
            <a:fld id="{F16154BA-8510-46CC-BF32-B73370FEFF1C}" type="slidenum">
              <a:rPr lang="en-US" smtClean="0"/>
              <a:pPr>
                <a:defRPr/>
              </a:pPr>
              <a:t>10</a:t>
            </a:fld>
            <a:endParaRPr lang="en-US" dirty="0"/>
          </a:p>
        </p:txBody>
      </p:sp>
    </p:spTree>
    <p:extLst>
      <p:ext uri="{BB962C8B-B14F-4D97-AF65-F5344CB8AC3E}">
        <p14:creationId xmlns:p14="http://schemas.microsoft.com/office/powerpoint/2010/main" val="8737638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508000" y="64516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5" name="Line 5"/>
          <p:cNvSpPr>
            <a:spLocks noChangeShapeType="1"/>
          </p:cNvSpPr>
          <p:nvPr/>
        </p:nvSpPr>
        <p:spPr bwMode="auto">
          <a:xfrm>
            <a:off x="508000" y="12319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6" name="Text Box 14"/>
          <p:cNvSpPr txBox="1">
            <a:spLocks noChangeArrowheads="1"/>
          </p:cNvSpPr>
          <p:nvPr/>
        </p:nvSpPr>
        <p:spPr bwMode="auto">
          <a:xfrm>
            <a:off x="2454688" y="500067"/>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defRPr/>
            </a:pPr>
            <a:r>
              <a:rPr lang="en-US" altLang="en-US" sz="3600" b="1" i="1" dirty="0">
                <a:solidFill>
                  <a:srgbClr val="000000"/>
                </a:solidFill>
              </a:rPr>
              <a:t>The Air Force’s Personnel Center</a:t>
            </a:r>
          </a:p>
        </p:txBody>
      </p:sp>
      <p:sp>
        <p:nvSpPr>
          <p:cNvPr id="50191" name="Rectangle 15"/>
          <p:cNvSpPr>
            <a:spLocks noGrp="1" noChangeArrowheads="1"/>
          </p:cNvSpPr>
          <p:nvPr>
            <p:ph type="ctrTitle"/>
          </p:nvPr>
        </p:nvSpPr>
        <p:spPr>
          <a:xfrm>
            <a:off x="368303" y="1962150"/>
            <a:ext cx="11315700" cy="1600200"/>
          </a:xfrm>
        </p:spPr>
        <p:txBody>
          <a:bodyPr/>
          <a:lstStyle>
            <a:lvl1pPr>
              <a:defRPr sz="4400" i="0"/>
            </a:lvl1pPr>
          </a:lstStyle>
          <a:p>
            <a:r>
              <a:rPr lang="en-US"/>
              <a:t>Click to edit Master title style</a:t>
            </a:r>
          </a:p>
        </p:txBody>
      </p:sp>
      <p:sp>
        <p:nvSpPr>
          <p:cNvPr id="7" name="Rectangle 6"/>
          <p:cNvSpPr>
            <a:spLocks noGrp="1" noChangeArrowheads="1"/>
          </p:cNvSpPr>
          <p:nvPr>
            <p:ph type="dt" sz="half" idx="10"/>
          </p:nvPr>
        </p:nvSpPr>
        <p:spPr/>
        <p:txBody>
          <a:bodyPr/>
          <a:lstStyle>
            <a:lvl1pPr>
              <a:defRPr/>
            </a:lvl1pPr>
          </a:lstStyle>
          <a:p>
            <a:pPr>
              <a:defRPr/>
            </a:pPr>
            <a:r>
              <a:rPr lang="en-US"/>
              <a:t>As of: </a:t>
            </a:r>
          </a:p>
        </p:txBody>
      </p:sp>
      <p:pic>
        <p:nvPicPr>
          <p:cNvPr id="12" name="Picture 33" descr="USAF_BLUE_CHROME_WINGS"/>
          <p:cNvPicPr>
            <a:picLocks noChangeAspect="1" noChangeArrowheads="1"/>
          </p:cNvPicPr>
          <p:nvPr userDrawn="1"/>
        </p:nvPicPr>
        <p:blipFill>
          <a:blip r:embed="rId2" cstate="print"/>
          <a:srcRect/>
          <a:stretch>
            <a:fillRect/>
          </a:stretch>
        </p:blipFill>
        <p:spPr bwMode="auto">
          <a:xfrm>
            <a:off x="762000" y="3657600"/>
            <a:ext cx="2854325" cy="2657475"/>
          </a:xfrm>
          <a:prstGeom prst="rect">
            <a:avLst/>
          </a:prstGeom>
          <a:noFill/>
          <a:ln w="9525">
            <a:noFill/>
            <a:miter lim="800000"/>
            <a:headEnd/>
            <a:tailEnd/>
          </a:ln>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377684" y="2864344"/>
            <a:ext cx="1622955" cy="1631456"/>
          </a:xfrm>
          <a:prstGeom prst="rect">
            <a:avLst/>
          </a:prstGeom>
          <a:effectLst>
            <a:glow rad="431800">
              <a:srgbClr val="FFFFFF">
                <a:alpha val="72000"/>
              </a:srgbClr>
            </a:glow>
          </a:effectLst>
        </p:spPr>
      </p:pic>
    </p:spTree>
    <p:extLst>
      <p:ext uri="{BB962C8B-B14F-4D97-AF65-F5344CB8AC3E}">
        <p14:creationId xmlns:p14="http://schemas.microsoft.com/office/powerpoint/2010/main" val="1939584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504950"/>
            <a:ext cx="11286067" cy="4743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27"/>
          <p:cNvSpPr>
            <a:spLocks noGrp="1" noChangeArrowheads="1"/>
          </p:cNvSpPr>
          <p:nvPr>
            <p:ph type="dt" sz="half" idx="10"/>
          </p:nvPr>
        </p:nvSpPr>
        <p:spPr>
          <a:ln/>
        </p:spPr>
        <p:txBody>
          <a:bodyPr/>
          <a:lstStyle>
            <a:lvl1pPr>
              <a:defRPr/>
            </a:lvl1pPr>
          </a:lstStyle>
          <a:p>
            <a:pPr>
              <a:defRPr/>
            </a:pPr>
            <a:r>
              <a:rPr lang="en-US"/>
              <a:t>As of: </a:t>
            </a:r>
          </a:p>
        </p:txBody>
      </p:sp>
      <p:sp>
        <p:nvSpPr>
          <p:cNvPr id="5" name="Rectangle 1028"/>
          <p:cNvSpPr>
            <a:spLocks noGrp="1" noChangeArrowheads="1"/>
          </p:cNvSpPr>
          <p:nvPr>
            <p:ph type="sldNum" sz="quarter" idx="11"/>
          </p:nvPr>
        </p:nvSpPr>
        <p:spPr>
          <a:ln/>
        </p:spPr>
        <p:txBody>
          <a:bodyPr/>
          <a:lstStyle>
            <a:lvl1pPr>
              <a:defRPr/>
            </a:lvl1pPr>
          </a:lstStyle>
          <a:p>
            <a:pPr>
              <a:defRPr/>
            </a:pPr>
            <a:fld id="{8742E453-760C-45C9-8C05-6ED692EDA49B}" type="slidenum">
              <a:rPr lang="en-US" smtClean="0"/>
              <a:pPr>
                <a:defRPr/>
              </a:pPr>
              <a:t>‹#›</a:t>
            </a:fld>
            <a:endParaRPr lang="en-US" dirty="0">
              <a:solidFill>
                <a:srgbClr val="808080"/>
              </a:solidFill>
            </a:endParaRPr>
          </a:p>
        </p:txBody>
      </p:sp>
    </p:spTree>
    <p:extLst>
      <p:ext uri="{BB962C8B-B14F-4D97-AF65-F5344CB8AC3E}">
        <p14:creationId xmlns:p14="http://schemas.microsoft.com/office/powerpoint/2010/main" val="51438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As of: </a:t>
            </a:r>
          </a:p>
        </p:txBody>
      </p:sp>
      <p:sp>
        <p:nvSpPr>
          <p:cNvPr id="4" name="Slide Number Placeholder 3"/>
          <p:cNvSpPr>
            <a:spLocks noGrp="1"/>
          </p:cNvSpPr>
          <p:nvPr>
            <p:ph type="sldNum" sz="quarter" idx="11"/>
          </p:nvPr>
        </p:nvSpPr>
        <p:spPr/>
        <p:txBody>
          <a:bodyPr/>
          <a:lstStyle/>
          <a:p>
            <a:pPr>
              <a:defRPr/>
            </a:pPr>
            <a:fld id="{F4524FF1-59DA-4E30-B21E-DD2136E2174F}" type="slidenum">
              <a:rPr lang="en-US" smtClean="0"/>
              <a:pPr>
                <a:defRPr/>
              </a:pPr>
              <a:t>‹#›</a:t>
            </a:fld>
            <a:endParaRPr lang="en-US" dirty="0"/>
          </a:p>
        </p:txBody>
      </p:sp>
      <p:sp>
        <p:nvSpPr>
          <p:cNvPr id="5" name="Line 2"/>
          <p:cNvSpPr>
            <a:spLocks noChangeShapeType="1"/>
          </p:cNvSpPr>
          <p:nvPr userDrawn="1"/>
        </p:nvSpPr>
        <p:spPr bwMode="auto">
          <a:xfrm>
            <a:off x="508000" y="64516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6" name="Line 5"/>
          <p:cNvSpPr>
            <a:spLocks noChangeShapeType="1"/>
          </p:cNvSpPr>
          <p:nvPr userDrawn="1"/>
        </p:nvSpPr>
        <p:spPr bwMode="auto">
          <a:xfrm>
            <a:off x="508000" y="12319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7" name="Text Box 14"/>
          <p:cNvSpPr txBox="1">
            <a:spLocks noChangeArrowheads="1"/>
          </p:cNvSpPr>
          <p:nvPr userDrawn="1"/>
        </p:nvSpPr>
        <p:spPr bwMode="auto">
          <a:xfrm>
            <a:off x="2454688" y="500067"/>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defRPr/>
            </a:pPr>
            <a:r>
              <a:rPr lang="en-US" altLang="en-US" sz="3600" b="1" i="1" dirty="0">
                <a:solidFill>
                  <a:srgbClr val="000000"/>
                </a:solidFill>
              </a:rPr>
              <a:t>The Air Force’s Personnel Center</a:t>
            </a:r>
          </a:p>
        </p:txBody>
      </p:sp>
      <p:sp>
        <p:nvSpPr>
          <p:cNvPr id="8" name="Text Box 1029"/>
          <p:cNvSpPr txBox="1">
            <a:spLocks noChangeArrowheads="1"/>
          </p:cNvSpPr>
          <p:nvPr userDrawn="1"/>
        </p:nvSpPr>
        <p:spPr bwMode="auto">
          <a:xfrm>
            <a:off x="1727200" y="6491289"/>
            <a:ext cx="873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spcBef>
                <a:spcPct val="50000"/>
              </a:spcBef>
              <a:defRPr/>
            </a:pPr>
            <a:r>
              <a:rPr lang="en-US" altLang="en-US" sz="1800" b="1" i="1" dirty="0">
                <a:solidFill>
                  <a:srgbClr val="000000"/>
                </a:solidFill>
                <a:latin typeface="+mj-lt"/>
              </a:rPr>
              <a:t>Agile, Innovative,</a:t>
            </a:r>
            <a:r>
              <a:rPr lang="en-US" altLang="en-US" sz="1800" b="1" i="1" baseline="0" dirty="0">
                <a:solidFill>
                  <a:srgbClr val="000000"/>
                </a:solidFill>
                <a:latin typeface="+mj-lt"/>
              </a:rPr>
              <a:t> and Responsive…Fueling the Fight!</a:t>
            </a:r>
            <a:endParaRPr lang="en-US" altLang="en-US" sz="1800" b="1" i="1" dirty="0">
              <a:solidFill>
                <a:srgbClr val="000000"/>
              </a:solidFill>
              <a:latin typeface="+mj-lt"/>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84320" y="1965960"/>
            <a:ext cx="4039009" cy="3940674"/>
          </a:xfrm>
          <a:prstGeom prst="rect">
            <a:avLst/>
          </a:prstGeom>
        </p:spPr>
      </p:pic>
    </p:spTree>
    <p:extLst>
      <p:ext uri="{BB962C8B-B14F-4D97-AF65-F5344CB8AC3E}">
        <p14:creationId xmlns:p14="http://schemas.microsoft.com/office/powerpoint/2010/main" val="36664401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62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00">
                <a:solidFill>
                  <a:srgbClr val="969696"/>
                </a:solidFill>
              </a:defRPr>
            </a:lvl1pPr>
          </a:lstStyle>
          <a:p>
            <a:pPr>
              <a:defRPr/>
            </a:pPr>
            <a:r>
              <a:rPr lang="en-US"/>
              <a:t>As of: </a:t>
            </a:r>
          </a:p>
        </p:txBody>
      </p:sp>
      <p:sp>
        <p:nvSpPr>
          <p:cNvPr id="49156" name="Rectangle 1028"/>
          <p:cNvSpPr>
            <a:spLocks noGrp="1" noChangeArrowheads="1"/>
          </p:cNvSpPr>
          <p:nvPr>
            <p:ph type="sldNum" sz="quarter" idx="4"/>
          </p:nvPr>
        </p:nvSpPr>
        <p:spPr bwMode="auto">
          <a:xfrm>
            <a:off x="10651067" y="6524625"/>
            <a:ext cx="152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800" b="1" i="1">
                <a:solidFill>
                  <a:schemeClr val="tx1"/>
                </a:solidFill>
              </a:defRPr>
            </a:lvl1pPr>
          </a:lstStyle>
          <a:p>
            <a:pPr>
              <a:defRPr/>
            </a:pPr>
            <a:fld id="{F4524FF1-59DA-4E30-B21E-DD2136E2174F}" type="slidenum">
              <a:rPr lang="en-US" smtClean="0"/>
              <a:pPr>
                <a:defRPr/>
              </a:pPr>
              <a:t>‹#›</a:t>
            </a:fld>
            <a:endParaRPr lang="en-US" dirty="0"/>
          </a:p>
        </p:txBody>
      </p:sp>
      <p:sp>
        <p:nvSpPr>
          <p:cNvPr id="1029" name="Rectangle 1030"/>
          <p:cNvSpPr>
            <a:spLocks noGrp="1" noChangeArrowheads="1"/>
          </p:cNvSpPr>
          <p:nvPr>
            <p:ph type="title"/>
          </p:nvPr>
        </p:nvSpPr>
        <p:spPr bwMode="auto">
          <a:xfrm>
            <a:off x="2218267" y="76200"/>
            <a:ext cx="952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Line 1035"/>
          <p:cNvSpPr>
            <a:spLocks noChangeShapeType="1"/>
          </p:cNvSpPr>
          <p:nvPr/>
        </p:nvSpPr>
        <p:spPr bwMode="auto">
          <a:xfrm>
            <a:off x="508000" y="64516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1031" name="Line 1036"/>
          <p:cNvSpPr>
            <a:spLocks noChangeShapeType="1"/>
          </p:cNvSpPr>
          <p:nvPr/>
        </p:nvSpPr>
        <p:spPr bwMode="auto">
          <a:xfrm>
            <a:off x="508000" y="1231900"/>
            <a:ext cx="11176000" cy="0"/>
          </a:xfrm>
          <a:prstGeom prst="line">
            <a:avLst/>
          </a:prstGeom>
          <a:noFill/>
          <a:ln w="57150">
            <a:solidFill>
              <a:srgbClr val="151C77"/>
            </a:solidFill>
            <a:round/>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1032" name="Rectangle 1040"/>
          <p:cNvSpPr>
            <a:spLocks noGrp="1" noChangeArrowheads="1"/>
          </p:cNvSpPr>
          <p:nvPr>
            <p:ph type="body" idx="1"/>
          </p:nvPr>
        </p:nvSpPr>
        <p:spPr bwMode="auto">
          <a:xfrm>
            <a:off x="368303" y="1504950"/>
            <a:ext cx="11197167"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0"/>
            <a:r>
              <a:rPr lang="en-US" altLang="en-US" dirty="0"/>
              <a:t>2nd Bullet</a:t>
            </a:r>
          </a:p>
        </p:txBody>
      </p:sp>
      <p:sp>
        <p:nvSpPr>
          <p:cNvPr id="10" name="Text Box 1029"/>
          <p:cNvSpPr txBox="1">
            <a:spLocks noChangeArrowheads="1"/>
          </p:cNvSpPr>
          <p:nvPr userDrawn="1"/>
        </p:nvSpPr>
        <p:spPr bwMode="auto">
          <a:xfrm>
            <a:off x="1727200" y="6491289"/>
            <a:ext cx="873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spcBef>
                <a:spcPct val="50000"/>
              </a:spcBef>
              <a:defRPr/>
            </a:pPr>
            <a:r>
              <a:rPr lang="en-US" altLang="en-US" sz="1800" b="1" i="1" dirty="0">
                <a:solidFill>
                  <a:srgbClr val="000000"/>
                </a:solidFill>
                <a:latin typeface="+mj-lt"/>
              </a:rPr>
              <a:t>Agile, Innovative,</a:t>
            </a:r>
            <a:r>
              <a:rPr lang="en-US" altLang="en-US" sz="1800" b="1" i="1" baseline="0" dirty="0">
                <a:solidFill>
                  <a:srgbClr val="000000"/>
                </a:solidFill>
                <a:latin typeface="+mj-lt"/>
              </a:rPr>
              <a:t> and Responsive…Fueling the Fight!</a:t>
            </a:r>
            <a:endParaRPr lang="en-US" altLang="en-US" sz="1800" b="1" i="1" dirty="0">
              <a:solidFill>
                <a:srgbClr val="000000"/>
              </a:solidFill>
              <a:latin typeface="+mj-lt"/>
            </a:endParaRPr>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38866" y="90489"/>
            <a:ext cx="1113734" cy="1119568"/>
          </a:xfrm>
          <a:prstGeom prst="rect">
            <a:avLst/>
          </a:prstGeom>
          <a:effectLst/>
        </p:spPr>
      </p:pic>
    </p:spTree>
    <p:extLst>
      <p:ext uri="{BB962C8B-B14F-4D97-AF65-F5344CB8AC3E}">
        <p14:creationId xmlns:p14="http://schemas.microsoft.com/office/powerpoint/2010/main" val="148082673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hf hdr="0" ftr="0" dt="0"/>
  <p:txStyles>
    <p:title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189" algn="r" rtl="0" eaLnBrk="1" fontAlgn="base" hangingPunct="1">
        <a:spcBef>
          <a:spcPct val="0"/>
        </a:spcBef>
        <a:spcAft>
          <a:spcPct val="0"/>
        </a:spcAft>
        <a:defRPr sz="3600" b="1" i="1">
          <a:solidFill>
            <a:srgbClr val="151C77"/>
          </a:solidFill>
          <a:latin typeface="Arial" charset="0"/>
        </a:defRPr>
      </a:lvl6pPr>
      <a:lvl7pPr marL="914377" algn="r" rtl="0" eaLnBrk="1" fontAlgn="base" hangingPunct="1">
        <a:spcBef>
          <a:spcPct val="0"/>
        </a:spcBef>
        <a:spcAft>
          <a:spcPct val="0"/>
        </a:spcAft>
        <a:defRPr sz="3600" b="1" i="1">
          <a:solidFill>
            <a:srgbClr val="151C77"/>
          </a:solidFill>
          <a:latin typeface="Arial" charset="0"/>
        </a:defRPr>
      </a:lvl7pPr>
      <a:lvl8pPr marL="1371566" algn="r" rtl="0" eaLnBrk="1" fontAlgn="base" hangingPunct="1">
        <a:spcBef>
          <a:spcPct val="0"/>
        </a:spcBef>
        <a:spcAft>
          <a:spcPct val="0"/>
        </a:spcAft>
        <a:defRPr sz="3600" b="1" i="1">
          <a:solidFill>
            <a:srgbClr val="151C77"/>
          </a:solidFill>
          <a:latin typeface="Arial" charset="0"/>
        </a:defRPr>
      </a:lvl8pPr>
      <a:lvl9pPr marL="1828754" algn="r" rtl="0" eaLnBrk="1" fontAlgn="base" hangingPunct="1">
        <a:spcBef>
          <a:spcPct val="0"/>
        </a:spcBef>
        <a:spcAft>
          <a:spcPct val="0"/>
        </a:spcAft>
        <a:defRPr sz="3600" b="1" i="1">
          <a:solidFill>
            <a:srgbClr val="151C77"/>
          </a:solidFill>
          <a:latin typeface="Arial" charset="0"/>
        </a:defRPr>
      </a:lvl9pPr>
    </p:titleStyle>
    <p:bodyStyle>
      <a:lvl1pPr marL="284163" indent="-284163"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57" indent="-28256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088" indent="-223833"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160" indent="-228594"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3.wdp"/><Relationship Id="rId3" Type="http://schemas.openxmlformats.org/officeDocument/2006/relationships/image" Target="../media/image13.png"/><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11" Type="http://schemas.microsoft.com/office/2007/relationships/hdphoto" Target="../media/hdphoto2.wdp"/><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Elizabeth.morris.4@us.af.mi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hyperlink" Target="mailto:AFPC.DPMND.GraduateDentalEdu@us.af.mi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3886200" y="1905000"/>
            <a:ext cx="7783869" cy="4423192"/>
          </a:xfrm>
          <a:prstGeom prst="rect">
            <a:avLst/>
          </a:prstGeom>
          <a:noFill/>
          <a:ln w="9525">
            <a:noFill/>
            <a:miter lim="800000"/>
            <a:headEnd/>
            <a:tailEnd/>
          </a:ln>
        </p:spPr>
        <p:txBody>
          <a:bodyPr anchor="t"/>
          <a:lstStyle/>
          <a:p>
            <a:pPr algn="r" eaLnBrk="0" hangingPunct="0"/>
            <a:endParaRPr lang="en-US" sz="3200" b="1" dirty="0">
              <a:solidFill>
                <a:srgbClr val="151C77"/>
              </a:solidFill>
              <a:latin typeface="Arial" pitchFamily="34" charset="0"/>
              <a:cs typeface="Arial" pitchFamily="34" charset="0"/>
            </a:endParaRPr>
          </a:p>
          <a:p>
            <a:pPr algn="r" eaLnBrk="0" hangingPunct="0"/>
            <a:r>
              <a:rPr lang="en-US" sz="4400" b="1" dirty="0">
                <a:solidFill>
                  <a:srgbClr val="151C77"/>
                </a:solidFill>
                <a:latin typeface="Arial" pitchFamily="34" charset="0"/>
                <a:cs typeface="Arial" pitchFamily="34" charset="0"/>
              </a:rPr>
              <a:t>2023 HPSP Statistics for Active Duty Military &amp;</a:t>
            </a:r>
          </a:p>
          <a:p>
            <a:pPr algn="r" eaLnBrk="0" hangingPunct="0"/>
            <a:r>
              <a:rPr lang="en-US" sz="4400" b="1" dirty="0">
                <a:solidFill>
                  <a:srgbClr val="151C77"/>
                </a:solidFill>
                <a:latin typeface="Arial" pitchFamily="34" charset="0"/>
                <a:cs typeface="Arial" pitchFamily="34" charset="0"/>
              </a:rPr>
              <a:t>ROTC </a:t>
            </a:r>
          </a:p>
        </p:txBody>
      </p:sp>
      <p:sp>
        <p:nvSpPr>
          <p:cNvPr id="2" name="Rectangle 1"/>
          <p:cNvSpPr/>
          <p:nvPr/>
        </p:nvSpPr>
        <p:spPr>
          <a:xfrm>
            <a:off x="5562600" y="5004137"/>
            <a:ext cx="6096000" cy="1323439"/>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srgbClr val="000000"/>
                </a:solidFill>
                <a:effectLst/>
                <a:uLnTx/>
                <a:uFillTx/>
                <a:latin typeface="Arial"/>
                <a:ea typeface="+mn-ea"/>
                <a:cs typeface="Arial" pitchFamily="34" charset="0"/>
              </a:rPr>
              <a:t>Maj Elizabeth ”Lauren” Morris</a:t>
            </a:r>
          </a:p>
          <a:p>
            <a:pPr marL="0" marR="0" lvl="0" indent="0" algn="r" defTabSz="914400" rtl="0" eaLnBrk="1" fontAlgn="auto" latinLnBrk="0" hangingPunct="1">
              <a:lnSpc>
                <a:spcPct val="100000"/>
              </a:lnSpc>
              <a:spcBef>
                <a:spcPts val="0"/>
              </a:spcBef>
              <a:spcAft>
                <a:spcPts val="0"/>
              </a:spcAft>
              <a:buClrTx/>
              <a:buSzTx/>
              <a:buFontTx/>
              <a:buNone/>
              <a:tabLst/>
              <a:defRPr/>
            </a:pPr>
            <a:r>
              <a:rPr lang="da-DK" sz="2000" b="1" dirty="0">
                <a:solidFill>
                  <a:srgbClr val="000000"/>
                </a:solidFill>
                <a:latin typeface="Arial"/>
                <a:cs typeface="Arial" pitchFamily="34" charset="0"/>
              </a:rPr>
              <a:t>Chief, Dental Education Section</a:t>
            </a:r>
            <a:endParaRPr kumimoji="0" lang="da-DK" sz="2000" b="1" i="0" u="none" strike="noStrike" kern="1200" cap="none" spc="0" normalizeH="0" baseline="0" noProof="0" dirty="0">
              <a:ln>
                <a:noFill/>
              </a:ln>
              <a:solidFill>
                <a:srgbClr val="000000"/>
              </a:solidFill>
              <a:effectLst/>
              <a:uLnTx/>
              <a:uFillTx/>
              <a:latin typeface="Arial"/>
              <a:ea typeface="+mn-ea"/>
              <a:cs typeface="Arial"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2000" b="1" i="0" u="none" strike="noStrike" kern="1200" cap="none" spc="0" normalizeH="0" baseline="0" noProof="0" dirty="0">
                <a:ln>
                  <a:noFill/>
                </a:ln>
                <a:solidFill>
                  <a:srgbClr val="000000"/>
                </a:solidFill>
                <a:effectLst/>
                <a:uLnTx/>
                <a:uFillTx/>
                <a:latin typeface="Arial"/>
                <a:ea typeface="+mn-ea"/>
                <a:cs typeface="Arial" pitchFamily="34" charset="0"/>
              </a:rPr>
              <a:t>AFPC/DPMND</a:t>
            </a:r>
          </a:p>
          <a:p>
            <a:pPr marL="0" marR="0" lvl="0" indent="0" algn="r" defTabSz="914400" rtl="0" eaLnBrk="1" fontAlgn="auto" latinLnBrk="0" hangingPunct="1">
              <a:lnSpc>
                <a:spcPct val="100000"/>
              </a:lnSpc>
              <a:spcBef>
                <a:spcPts val="0"/>
              </a:spcBef>
              <a:spcAft>
                <a:spcPts val="0"/>
              </a:spcAft>
              <a:buClrTx/>
              <a:buSzTx/>
              <a:buFontTx/>
              <a:buNone/>
              <a:tabLst/>
              <a:defRPr/>
            </a:pPr>
            <a:r>
              <a:rPr lang="da-DK" sz="2000" b="1" dirty="0">
                <a:solidFill>
                  <a:srgbClr val="000000"/>
                </a:solidFill>
                <a:latin typeface="Arial" pitchFamily="34" charset="0"/>
                <a:cs typeface="Arial" pitchFamily="34" charset="0"/>
              </a:rPr>
              <a:t>5 June 2023</a:t>
            </a:r>
            <a:endParaRPr kumimoji="0" lang="da-DK" sz="20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849413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cs typeface="Times New Roman" panose="02020603050405020304" pitchFamily="18" charset="0"/>
              </a:rPr>
              <a:t>Air Force Dental Careers</a:t>
            </a:r>
            <a:endParaRPr lang="en-US" sz="4000" dirty="0"/>
          </a:p>
        </p:txBody>
      </p:sp>
      <p:sp>
        <p:nvSpPr>
          <p:cNvPr id="3" name="Content Placeholder 2"/>
          <p:cNvSpPr>
            <a:spLocks noGrp="1"/>
          </p:cNvSpPr>
          <p:nvPr>
            <p:ph idx="1"/>
          </p:nvPr>
        </p:nvSpPr>
        <p:spPr/>
        <p:txBody>
          <a:bodyPr>
            <a:noAutofit/>
          </a:bodyPr>
          <a:lstStyle/>
          <a:p>
            <a:r>
              <a:rPr lang="en-US" sz="2400" dirty="0"/>
              <a:t>10 specialties &amp; 14 sub-specialties</a:t>
            </a:r>
          </a:p>
          <a:p>
            <a:r>
              <a:rPr lang="en-US" sz="2400" dirty="0"/>
              <a:t>Three career pathways </a:t>
            </a:r>
          </a:p>
          <a:p>
            <a:pPr lvl="1"/>
            <a:r>
              <a:rPr lang="en-US" b="0" dirty="0"/>
              <a:t>Clinical</a:t>
            </a:r>
          </a:p>
          <a:p>
            <a:pPr lvl="1"/>
            <a:r>
              <a:rPr lang="en-US" b="0" dirty="0"/>
              <a:t>Academic</a:t>
            </a:r>
          </a:p>
          <a:p>
            <a:pPr lvl="1"/>
            <a:r>
              <a:rPr lang="en-US" b="0" dirty="0"/>
              <a:t>Executive </a:t>
            </a:r>
          </a:p>
          <a:p>
            <a:r>
              <a:rPr lang="en-US" sz="2400" dirty="0"/>
              <a:t>Ability to move between various career pathways</a:t>
            </a:r>
          </a:p>
          <a:p>
            <a:r>
              <a:rPr lang="en-US" sz="2400" dirty="0"/>
              <a:t>Executive pathway progression for pinnacle positions</a:t>
            </a:r>
          </a:p>
          <a:p>
            <a:r>
              <a:rPr lang="en-US" sz="2400" dirty="0"/>
              <a:t>PME Completion (residence or distance learning) in line with Air Force expectations</a:t>
            </a:r>
          </a:p>
          <a:p>
            <a:pPr marL="0" indent="0">
              <a:buNone/>
            </a:pPr>
            <a:endParaRPr lang="en-US" dirty="0"/>
          </a:p>
        </p:txBody>
      </p:sp>
      <p:sp>
        <p:nvSpPr>
          <p:cNvPr id="5" name="TextBox 4"/>
          <p:cNvSpPr txBox="1"/>
          <p:nvPr/>
        </p:nvSpPr>
        <p:spPr>
          <a:xfrm>
            <a:off x="10308926" y="6502104"/>
            <a:ext cx="282875" cy="338554"/>
          </a:xfrm>
          <a:prstGeom prst="rect">
            <a:avLst/>
          </a:prstGeom>
          <a:noFill/>
        </p:spPr>
        <p:txBody>
          <a:bodyPr wrap="square" rtlCol="0">
            <a:spAutoFit/>
          </a:bodyPr>
          <a:lstStyle/>
          <a:p>
            <a:r>
              <a:rPr lang="en-US" sz="1600" dirty="0"/>
              <a:t>5</a:t>
            </a:r>
          </a:p>
        </p:txBody>
      </p:sp>
    </p:spTree>
    <p:extLst>
      <p:ext uri="{BB962C8B-B14F-4D97-AF65-F5344CB8AC3E}">
        <p14:creationId xmlns:p14="http://schemas.microsoft.com/office/powerpoint/2010/main" val="89437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object 72"/>
          <p:cNvSpPr/>
          <p:nvPr/>
        </p:nvSpPr>
        <p:spPr>
          <a:xfrm>
            <a:off x="10442504" y="2354486"/>
            <a:ext cx="0" cy="0"/>
          </a:xfrm>
          <a:custGeom>
            <a:avLst/>
            <a:gdLst/>
            <a:ahLst/>
            <a:cxnLst/>
            <a:rect l="l" t="t" r="r" b="b"/>
            <a:pathLst>
              <a:path>
                <a:moveTo>
                  <a:pt x="0" y="0"/>
                </a:moveTo>
                <a:lnTo>
                  <a:pt x="1" y="0"/>
                </a:lnTo>
              </a:path>
            </a:pathLst>
          </a:custGeom>
          <a:ln w="3175">
            <a:solidFill>
              <a:srgbClr val="D5D5D5"/>
            </a:solidFill>
          </a:ln>
        </p:spPr>
        <p:txBody>
          <a:bodyPr wrap="square" lIns="0" tIns="0" rIns="0" bIns="0" rtlCol="0"/>
          <a:lstStyle/>
          <a:p>
            <a:endParaRPr sz="1050">
              <a:solidFill>
                <a:prstClr val="black"/>
              </a:solidFill>
            </a:endParaRPr>
          </a:p>
        </p:txBody>
      </p:sp>
      <p:sp>
        <p:nvSpPr>
          <p:cNvPr id="73" name="object 73"/>
          <p:cNvSpPr/>
          <p:nvPr/>
        </p:nvSpPr>
        <p:spPr>
          <a:xfrm>
            <a:off x="10442504" y="2417295"/>
            <a:ext cx="0" cy="0"/>
          </a:xfrm>
          <a:custGeom>
            <a:avLst/>
            <a:gdLst/>
            <a:ahLst/>
            <a:cxnLst/>
            <a:rect l="l" t="t" r="r" b="b"/>
            <a:pathLst>
              <a:path>
                <a:moveTo>
                  <a:pt x="0" y="0"/>
                </a:moveTo>
                <a:lnTo>
                  <a:pt x="1" y="0"/>
                </a:lnTo>
              </a:path>
            </a:pathLst>
          </a:custGeom>
          <a:ln w="3175">
            <a:solidFill>
              <a:srgbClr val="D5D5D5"/>
            </a:solidFill>
          </a:ln>
        </p:spPr>
        <p:txBody>
          <a:bodyPr wrap="square" lIns="0" tIns="0" rIns="0" bIns="0" rtlCol="0"/>
          <a:lstStyle/>
          <a:p>
            <a:endParaRPr sz="1050">
              <a:solidFill>
                <a:prstClr val="black"/>
              </a:solidFill>
            </a:endParaRPr>
          </a:p>
        </p:txBody>
      </p:sp>
      <p:sp>
        <p:nvSpPr>
          <p:cNvPr id="74" name="object 74"/>
          <p:cNvSpPr/>
          <p:nvPr/>
        </p:nvSpPr>
        <p:spPr>
          <a:xfrm>
            <a:off x="10442504" y="2612700"/>
            <a:ext cx="0" cy="0"/>
          </a:xfrm>
          <a:custGeom>
            <a:avLst/>
            <a:gdLst/>
            <a:ahLst/>
            <a:cxnLst/>
            <a:rect l="l" t="t" r="r" b="b"/>
            <a:pathLst>
              <a:path>
                <a:moveTo>
                  <a:pt x="0" y="0"/>
                </a:moveTo>
                <a:lnTo>
                  <a:pt x="1" y="0"/>
                </a:lnTo>
              </a:path>
            </a:pathLst>
          </a:custGeom>
          <a:ln w="3175">
            <a:solidFill>
              <a:srgbClr val="D5D5D5"/>
            </a:solidFill>
          </a:ln>
        </p:spPr>
        <p:txBody>
          <a:bodyPr wrap="square" lIns="0" tIns="0" rIns="0" bIns="0" rtlCol="0"/>
          <a:lstStyle/>
          <a:p>
            <a:endParaRPr sz="1050">
              <a:solidFill>
                <a:prstClr val="black"/>
              </a:solidFill>
            </a:endParaRPr>
          </a:p>
        </p:txBody>
      </p:sp>
      <p:sp>
        <p:nvSpPr>
          <p:cNvPr id="35" name="Rectangle 34"/>
          <p:cNvSpPr/>
          <p:nvPr/>
        </p:nvSpPr>
        <p:spPr>
          <a:xfrm>
            <a:off x="6741907" y="6235487"/>
            <a:ext cx="3947482" cy="253916"/>
          </a:xfrm>
          <a:prstGeom prst="rect">
            <a:avLst/>
          </a:prstGeom>
        </p:spPr>
        <p:txBody>
          <a:bodyPr wrap="square">
            <a:spAutoFit/>
          </a:bodyPr>
          <a:lstStyle/>
          <a:p>
            <a:pPr>
              <a:spcBef>
                <a:spcPts val="300"/>
              </a:spcBef>
              <a:defRPr/>
            </a:pPr>
            <a:r>
              <a:rPr lang="en-US" altLang="en-US" sz="1050" dirty="0">
                <a:solidFill>
                  <a:srgbClr val="000000"/>
                </a:solidFill>
                <a:latin typeface="Arial"/>
              </a:rPr>
              <a:t>*</a:t>
            </a:r>
            <a:r>
              <a:rPr lang="en-US" altLang="en-US" sz="1000" dirty="0">
                <a:solidFill>
                  <a:srgbClr val="000000"/>
                </a:solidFill>
                <a:latin typeface="Arial"/>
              </a:rPr>
              <a:t>Leadership inherent in all pathways (Clinical/Academic/Executive)</a:t>
            </a:r>
          </a:p>
        </p:txBody>
      </p:sp>
      <p:sp>
        <p:nvSpPr>
          <p:cNvPr id="36" name="Rectangle 35"/>
          <p:cNvSpPr/>
          <p:nvPr/>
        </p:nvSpPr>
        <p:spPr bwMode="auto">
          <a:xfrm>
            <a:off x="1991868" y="1720250"/>
            <a:ext cx="8473342" cy="276999"/>
          </a:xfrm>
          <a:prstGeom prst="rect">
            <a:avLst/>
          </a:prstGeom>
          <a:solidFill>
            <a:schemeClr val="bg1"/>
          </a:solidFill>
          <a:ln w="9525">
            <a:noFill/>
            <a:miter lim="800000"/>
            <a:headEnd/>
            <a:tailEnd/>
          </a:ln>
        </p:spPr>
        <p:txBody>
          <a:bodyPr wrap="square" lIns="91440" rIns="91440" rtlCol="0" anchor="ctr">
            <a:spAutoFit/>
          </a:bodyPr>
          <a:lstStyle/>
          <a:p>
            <a:pPr indent="457200" algn="ctr">
              <a:tabLst>
                <a:tab pos="2057400" algn="l"/>
              </a:tabLst>
              <a:defRPr/>
            </a:pPr>
            <a:endParaRPr lang="en-US" sz="1200" b="1" u="sng" dirty="0">
              <a:solidFill>
                <a:srgbClr val="000000"/>
              </a:solidFill>
              <a:latin typeface="Arial"/>
              <a:cs typeface="Times New Roman" pitchFamily="18" charset="0"/>
            </a:endParaRPr>
          </a:p>
        </p:txBody>
      </p:sp>
      <p:grpSp>
        <p:nvGrpSpPr>
          <p:cNvPr id="37" name="Group 36"/>
          <p:cNvGrpSpPr/>
          <p:nvPr/>
        </p:nvGrpSpPr>
        <p:grpSpPr>
          <a:xfrm>
            <a:off x="1991869" y="1306350"/>
            <a:ext cx="8438729" cy="781246"/>
            <a:chOff x="290513" y="1351914"/>
            <a:chExt cx="11610975" cy="1007401"/>
          </a:xfrm>
          <a:noFill/>
        </p:grpSpPr>
        <p:sp>
          <p:nvSpPr>
            <p:cNvPr id="38" name="Left Bracket 37"/>
            <p:cNvSpPr/>
            <p:nvPr/>
          </p:nvSpPr>
          <p:spPr bwMode="auto">
            <a:xfrm rot="5400000">
              <a:off x="7626642" y="1295295"/>
              <a:ext cx="126213" cy="827076"/>
            </a:xfrm>
            <a:prstGeom prst="leftBracket">
              <a:avLst/>
            </a:prstGeom>
            <a:grp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defRPr/>
              </a:pPr>
              <a:endParaRPr lang="en-US" sz="1400">
                <a:solidFill>
                  <a:srgbClr val="000000"/>
                </a:solidFill>
                <a:latin typeface="Arial" charset="0"/>
              </a:endParaRPr>
            </a:p>
          </p:txBody>
        </p:sp>
        <p:sp>
          <p:nvSpPr>
            <p:cNvPr id="39" name="Left Bracket 38"/>
            <p:cNvSpPr/>
            <p:nvPr/>
          </p:nvSpPr>
          <p:spPr bwMode="auto">
            <a:xfrm rot="5400000">
              <a:off x="2829235" y="1265452"/>
              <a:ext cx="126213" cy="827076"/>
            </a:xfrm>
            <a:prstGeom prst="leftBracket">
              <a:avLst/>
            </a:prstGeom>
            <a:grp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defRPr/>
              </a:pPr>
              <a:endParaRPr lang="en-US" sz="1400">
                <a:solidFill>
                  <a:srgbClr val="000000"/>
                </a:solidFill>
                <a:latin typeface="Arial" charset="0"/>
              </a:endParaRPr>
            </a:p>
          </p:txBody>
        </p:sp>
        <p:sp>
          <p:nvSpPr>
            <p:cNvPr id="40" name="Left Bracket 39"/>
            <p:cNvSpPr/>
            <p:nvPr/>
          </p:nvSpPr>
          <p:spPr bwMode="auto">
            <a:xfrm rot="5400000">
              <a:off x="5240391" y="1265451"/>
              <a:ext cx="126213" cy="827076"/>
            </a:xfrm>
            <a:prstGeom prst="leftBracket">
              <a:avLst/>
            </a:prstGeom>
            <a:grp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defRPr/>
              </a:pPr>
              <a:endParaRPr lang="en-US" sz="1400">
                <a:solidFill>
                  <a:srgbClr val="000000"/>
                </a:solidFill>
                <a:latin typeface="Arial" charset="0"/>
              </a:endParaRPr>
            </a:p>
          </p:txBody>
        </p:sp>
        <p:pic>
          <p:nvPicPr>
            <p:cNvPr id="41" name="Picture 40"/>
            <p:cNvPicPr>
              <a:picLocks noChangeAspect="1"/>
            </p:cNvPicPr>
            <p:nvPr/>
          </p:nvPicPr>
          <p:blipFill>
            <a:blip r:embed="rId3"/>
            <a:stretch>
              <a:fillRect/>
            </a:stretch>
          </p:blipFill>
          <p:spPr>
            <a:xfrm>
              <a:off x="290513" y="1912077"/>
              <a:ext cx="11610975" cy="447238"/>
            </a:xfrm>
            <a:prstGeom prst="rect">
              <a:avLst/>
            </a:prstGeom>
            <a:grpFill/>
          </p:spPr>
        </p:pic>
        <p:pic>
          <p:nvPicPr>
            <p:cNvPr id="42" name="Picture 62" descr="ar_ltcol"/>
            <p:cNvPicPr>
              <a:picLocks noChangeAspect="1" noChangeArrowheads="1"/>
            </p:cNvPicPr>
            <p:nvPr/>
          </p:nvPicPr>
          <p:blipFill>
            <a:blip r:embed="rId4"/>
            <a:srcRect/>
            <a:stretch>
              <a:fillRect/>
            </a:stretch>
          </p:blipFill>
          <p:spPr bwMode="auto">
            <a:xfrm>
              <a:off x="5037958" y="1394266"/>
              <a:ext cx="495008" cy="502920"/>
            </a:xfrm>
            <a:prstGeom prst="rect">
              <a:avLst/>
            </a:prstGeom>
            <a:grpFill/>
            <a:ln w="9525">
              <a:noFill/>
              <a:miter lim="800000"/>
              <a:headEnd/>
              <a:tailEnd/>
            </a:ln>
          </p:spPr>
        </p:pic>
        <p:pic>
          <p:nvPicPr>
            <p:cNvPr id="43" name="Picture 61" descr="ar_major"/>
            <p:cNvPicPr>
              <a:picLocks noChangeAspect="1" noChangeArrowheads="1"/>
            </p:cNvPicPr>
            <p:nvPr/>
          </p:nvPicPr>
          <p:blipFill>
            <a:blip r:embed="rId5"/>
            <a:srcRect/>
            <a:stretch>
              <a:fillRect/>
            </a:stretch>
          </p:blipFill>
          <p:spPr bwMode="auto">
            <a:xfrm>
              <a:off x="2644838" y="1351914"/>
              <a:ext cx="495008" cy="502920"/>
            </a:xfrm>
            <a:prstGeom prst="rect">
              <a:avLst/>
            </a:prstGeom>
            <a:grpFill/>
            <a:ln w="9525">
              <a:noFill/>
              <a:miter lim="800000"/>
              <a:headEnd/>
              <a:tailEnd/>
            </a:ln>
          </p:spPr>
        </p:pic>
        <p:pic>
          <p:nvPicPr>
            <p:cNvPr id="44" name="Picture 60" descr="ar_captain"/>
            <p:cNvPicPr>
              <a:picLocks noChangeAspect="1" noChangeArrowheads="1"/>
            </p:cNvPicPr>
            <p:nvPr/>
          </p:nvPicPr>
          <p:blipFill>
            <a:blip r:embed="rId6"/>
            <a:srcRect/>
            <a:stretch>
              <a:fillRect/>
            </a:stretch>
          </p:blipFill>
          <p:spPr bwMode="auto">
            <a:xfrm>
              <a:off x="290513" y="1397634"/>
              <a:ext cx="400814" cy="457200"/>
            </a:xfrm>
            <a:prstGeom prst="rect">
              <a:avLst/>
            </a:prstGeom>
            <a:grpFill/>
            <a:ln w="9525">
              <a:noFill/>
              <a:miter lim="800000"/>
              <a:headEnd/>
              <a:tailEnd/>
            </a:ln>
          </p:spPr>
        </p:pic>
        <p:pic>
          <p:nvPicPr>
            <p:cNvPr id="45" name="Picture 39" descr="ar_colonel"/>
            <p:cNvPicPr>
              <a:picLocks noChangeAspect="1" noChangeArrowheads="1"/>
            </p:cNvPicPr>
            <p:nvPr/>
          </p:nvPicPr>
          <p:blipFill>
            <a:blip r:embed="rId7"/>
            <a:srcRect/>
            <a:stretch>
              <a:fillRect/>
            </a:stretch>
          </p:blipFill>
          <p:spPr bwMode="auto">
            <a:xfrm>
              <a:off x="7276211" y="1430001"/>
              <a:ext cx="789892" cy="438912"/>
            </a:xfrm>
            <a:prstGeom prst="rect">
              <a:avLst/>
            </a:prstGeom>
            <a:grpFill/>
            <a:ln w="9525">
              <a:noFill/>
              <a:miter lim="800000"/>
              <a:headEnd/>
              <a:tailEnd/>
            </a:ln>
          </p:spPr>
        </p:pic>
      </p:grpSp>
      <p:sp>
        <p:nvSpPr>
          <p:cNvPr id="31" name="object 6"/>
          <p:cNvSpPr txBox="1"/>
          <p:nvPr/>
        </p:nvSpPr>
        <p:spPr>
          <a:xfrm>
            <a:off x="8611995" y="1314203"/>
            <a:ext cx="1957070" cy="380365"/>
          </a:xfrm>
          <a:prstGeom prst="rect">
            <a:avLst/>
          </a:prstGeom>
        </p:spPr>
        <p:txBody>
          <a:bodyPr vert="horz" wrap="square" lIns="0" tIns="0" rIns="0" bIns="0" rtlCol="0">
            <a:spAutoFit/>
          </a:bodyPr>
          <a:lstStyle/>
          <a:p>
            <a:pPr marL="181610" marR="5080" indent="-169545">
              <a:defRPr/>
            </a:pPr>
            <a:r>
              <a:rPr sz="800" spc="-5" dirty="0">
                <a:solidFill>
                  <a:prstClr val="black"/>
                </a:solidFill>
                <a:latin typeface="Arial"/>
                <a:cs typeface="Arial"/>
              </a:rPr>
              <a:t>*Desired pin-on </a:t>
            </a:r>
            <a:r>
              <a:rPr sz="800" dirty="0">
                <a:solidFill>
                  <a:prstClr val="black"/>
                </a:solidFill>
                <a:latin typeface="Arial"/>
                <a:cs typeface="Arial"/>
              </a:rPr>
              <a:t>timing </a:t>
            </a:r>
            <a:r>
              <a:rPr sz="800" spc="-5" dirty="0">
                <a:solidFill>
                  <a:prstClr val="black"/>
                </a:solidFill>
                <a:latin typeface="Arial"/>
                <a:cs typeface="Arial"/>
              </a:rPr>
              <a:t>(ref. DoDI 1320.13).  Years of </a:t>
            </a:r>
            <a:r>
              <a:rPr sz="800" dirty="0">
                <a:solidFill>
                  <a:prstClr val="black"/>
                </a:solidFill>
                <a:latin typeface="Arial"/>
                <a:cs typeface="Arial"/>
              </a:rPr>
              <a:t>commissioned military</a:t>
            </a:r>
            <a:r>
              <a:rPr sz="800" spc="-75" dirty="0">
                <a:solidFill>
                  <a:prstClr val="black"/>
                </a:solidFill>
                <a:latin typeface="Arial"/>
                <a:cs typeface="Arial"/>
              </a:rPr>
              <a:t> </a:t>
            </a:r>
            <a:r>
              <a:rPr sz="800" dirty="0">
                <a:solidFill>
                  <a:prstClr val="black"/>
                </a:solidFill>
                <a:latin typeface="Arial"/>
                <a:cs typeface="Arial"/>
              </a:rPr>
              <a:t>service</a:t>
            </a:r>
          </a:p>
          <a:p>
            <a:pPr marL="772795">
              <a:defRPr/>
            </a:pPr>
            <a:r>
              <a:rPr sz="800" spc="-5" dirty="0">
                <a:solidFill>
                  <a:prstClr val="black"/>
                </a:solidFill>
                <a:latin typeface="Arial"/>
                <a:cs typeface="Arial"/>
              </a:rPr>
              <a:t>plus all entry grade</a:t>
            </a:r>
            <a:r>
              <a:rPr sz="800" spc="5" dirty="0">
                <a:solidFill>
                  <a:prstClr val="black"/>
                </a:solidFill>
                <a:latin typeface="Arial"/>
                <a:cs typeface="Arial"/>
              </a:rPr>
              <a:t> </a:t>
            </a:r>
            <a:r>
              <a:rPr sz="800" dirty="0">
                <a:solidFill>
                  <a:prstClr val="black"/>
                </a:solidFill>
                <a:latin typeface="Arial"/>
                <a:cs typeface="Arial"/>
              </a:rPr>
              <a:t>credit.</a:t>
            </a:r>
          </a:p>
        </p:txBody>
      </p:sp>
      <p:sp>
        <p:nvSpPr>
          <p:cNvPr id="34" name="object 86"/>
          <p:cNvSpPr txBox="1"/>
          <p:nvPr/>
        </p:nvSpPr>
        <p:spPr>
          <a:xfrm>
            <a:off x="7630460" y="2146949"/>
            <a:ext cx="2905060" cy="4121641"/>
          </a:xfrm>
          <a:prstGeom prst="rect">
            <a:avLst/>
          </a:prstGeom>
          <a:solidFill>
            <a:srgbClr val="DADADA"/>
          </a:solidFill>
          <a:ln w="12192">
            <a:solidFill>
              <a:srgbClr val="000000"/>
            </a:solidFill>
          </a:ln>
        </p:spPr>
        <p:txBody>
          <a:bodyPr vert="horz" wrap="square" lIns="0" tIns="81280" rIns="0" bIns="0" rtlCol="0">
            <a:spAutoFit/>
          </a:bodyPr>
          <a:lstStyle/>
          <a:p>
            <a:pPr marL="84455">
              <a:spcBef>
                <a:spcPts val="640"/>
              </a:spcBef>
              <a:defRPr/>
            </a:pPr>
            <a:r>
              <a:rPr sz="1050" b="1" spc="-5" dirty="0">
                <a:solidFill>
                  <a:prstClr val="black"/>
                </a:solidFill>
                <a:latin typeface="Arial"/>
                <a:cs typeface="Arial"/>
              </a:rPr>
              <a:t>Functional </a:t>
            </a:r>
            <a:r>
              <a:rPr sz="1050" b="1" spc="-15" dirty="0">
                <a:solidFill>
                  <a:prstClr val="black"/>
                </a:solidFill>
                <a:latin typeface="Arial"/>
                <a:cs typeface="Arial"/>
              </a:rPr>
              <a:t>Area </a:t>
            </a:r>
            <a:r>
              <a:rPr sz="1050" b="1" spc="-5" dirty="0">
                <a:solidFill>
                  <a:prstClr val="black"/>
                </a:solidFill>
                <a:latin typeface="Arial"/>
                <a:cs typeface="Arial"/>
              </a:rPr>
              <a:t>Experiences</a:t>
            </a:r>
            <a:r>
              <a:rPr sz="1050" b="1" spc="-50" dirty="0">
                <a:solidFill>
                  <a:prstClr val="black"/>
                </a:solidFill>
                <a:latin typeface="Arial"/>
                <a:cs typeface="Arial"/>
              </a:rPr>
              <a:t> </a:t>
            </a:r>
            <a:r>
              <a:rPr sz="1050" b="1" spc="-5" dirty="0">
                <a:solidFill>
                  <a:prstClr val="black"/>
                </a:solidFill>
                <a:latin typeface="Arial"/>
                <a:cs typeface="Arial"/>
              </a:rPr>
              <a:t>(O-6):</a:t>
            </a:r>
            <a:endParaRPr sz="1050" dirty="0">
              <a:solidFill>
                <a:prstClr val="black"/>
              </a:solidFill>
              <a:latin typeface="Arial"/>
              <a:cs typeface="Arial"/>
            </a:endParaRPr>
          </a:p>
          <a:p>
            <a:pPr marL="374015" marR="597535" indent="-289560">
              <a:buFont typeface="Wingdings"/>
              <a:buChar char=""/>
              <a:tabLst>
                <a:tab pos="374015" algn="l"/>
                <a:tab pos="374650" algn="l"/>
              </a:tabLst>
              <a:defRPr/>
            </a:pPr>
            <a:r>
              <a:rPr lang="en-US" sz="1050" spc="-5" dirty="0">
                <a:solidFill>
                  <a:prstClr val="black"/>
                </a:solidFill>
                <a:latin typeface="Arial"/>
                <a:cs typeface="Arial"/>
              </a:rPr>
              <a:t>Clinical</a:t>
            </a:r>
          </a:p>
          <a:p>
            <a:pPr marL="831215" marR="597535" lvl="1" indent="-289560">
              <a:buFont typeface="Wingdings"/>
              <a:buChar char=""/>
              <a:tabLst>
                <a:tab pos="374015" algn="l"/>
                <a:tab pos="374650" algn="l"/>
              </a:tabLst>
              <a:defRPr/>
            </a:pPr>
            <a:r>
              <a:rPr lang="en-US" sz="1050" spc="-5" dirty="0">
                <a:solidFill>
                  <a:prstClr val="black"/>
                </a:solidFill>
                <a:latin typeface="Arial"/>
                <a:cs typeface="Arial"/>
              </a:rPr>
              <a:t>Senior Clinical Dentist / Master Clinician</a:t>
            </a:r>
          </a:p>
          <a:p>
            <a:pPr marL="831215" marR="597535" lvl="1" indent="-289560">
              <a:buFont typeface="Wingdings"/>
              <a:buChar char=""/>
              <a:tabLst>
                <a:tab pos="374015" algn="l"/>
                <a:tab pos="374650" algn="l"/>
              </a:tabLst>
              <a:defRPr/>
            </a:pPr>
            <a:r>
              <a:rPr lang="en-US" sz="1050" spc="-5" dirty="0">
                <a:solidFill>
                  <a:prstClr val="black"/>
                </a:solidFill>
                <a:latin typeface="Arial"/>
                <a:cs typeface="Arial"/>
              </a:rPr>
              <a:t>Deployments / DENTRETE / IRT</a:t>
            </a:r>
          </a:p>
          <a:p>
            <a:pPr marL="374015" marR="597535" indent="-289560">
              <a:buFont typeface="Wingdings"/>
              <a:buChar char=""/>
              <a:tabLst>
                <a:tab pos="374015" algn="l"/>
                <a:tab pos="374650" algn="l"/>
              </a:tabLst>
              <a:defRPr/>
            </a:pPr>
            <a:r>
              <a:rPr lang="en-US" sz="1050" spc="-5" dirty="0">
                <a:solidFill>
                  <a:prstClr val="black"/>
                </a:solidFill>
                <a:latin typeface="Arial"/>
                <a:cs typeface="Arial"/>
              </a:rPr>
              <a:t>Academic</a:t>
            </a:r>
          </a:p>
          <a:p>
            <a:pPr marL="831215" marR="597535" lvl="1" indent="-289560">
              <a:buFont typeface="Wingdings"/>
              <a:buChar char=""/>
              <a:tabLst>
                <a:tab pos="374015" algn="l"/>
                <a:tab pos="374650" algn="l"/>
              </a:tabLst>
              <a:defRPr/>
            </a:pPr>
            <a:r>
              <a:rPr lang="en-US" sz="1050" spc="-5" dirty="0">
                <a:solidFill>
                  <a:prstClr val="black"/>
                </a:solidFill>
                <a:latin typeface="Arial"/>
                <a:cs typeface="Arial"/>
              </a:rPr>
              <a:t>Program Director, Dental Researcher</a:t>
            </a:r>
          </a:p>
          <a:p>
            <a:pPr marL="374015" marR="597535" indent="-289560">
              <a:buFont typeface="Wingdings"/>
              <a:buChar char=""/>
              <a:tabLst>
                <a:tab pos="374015" algn="l"/>
                <a:tab pos="374650" algn="l"/>
              </a:tabLst>
              <a:defRPr/>
            </a:pPr>
            <a:r>
              <a:rPr lang="en-US" sz="1050" spc="-5" dirty="0">
                <a:solidFill>
                  <a:prstClr val="black"/>
                </a:solidFill>
                <a:latin typeface="Arial"/>
                <a:cs typeface="Arial"/>
              </a:rPr>
              <a:t>Executive</a:t>
            </a:r>
          </a:p>
          <a:p>
            <a:pPr marL="831215" marR="597535" lvl="1" indent="-289560">
              <a:buFont typeface="Wingdings"/>
              <a:buChar char=""/>
              <a:tabLst>
                <a:tab pos="374015" algn="l"/>
                <a:tab pos="374650" algn="l"/>
              </a:tabLst>
              <a:defRPr/>
            </a:pPr>
            <a:r>
              <a:rPr lang="en-US" sz="1050" spc="-5" dirty="0">
                <a:solidFill>
                  <a:prstClr val="black"/>
                </a:solidFill>
                <a:latin typeface="Arial"/>
                <a:cs typeface="Arial"/>
              </a:rPr>
              <a:t>Flt / </a:t>
            </a:r>
            <a:r>
              <a:rPr lang="en-US" sz="1050" spc="-5" dirty="0" err="1">
                <a:solidFill>
                  <a:prstClr val="black"/>
                </a:solidFill>
                <a:latin typeface="Arial"/>
                <a:cs typeface="Arial"/>
              </a:rPr>
              <a:t>Sq</a:t>
            </a:r>
            <a:r>
              <a:rPr lang="en-US" sz="1050" spc="-5" dirty="0">
                <a:solidFill>
                  <a:prstClr val="black"/>
                </a:solidFill>
                <a:latin typeface="Arial"/>
                <a:cs typeface="Arial"/>
              </a:rPr>
              <a:t> / Group / MAJCOM / Air Staff / AFMRA/ Joint Staff Leadership, </a:t>
            </a:r>
            <a:r>
              <a:rPr lang="en-US" sz="1050" spc="-5" dirty="0">
                <a:solidFill>
                  <a:srgbClr val="000000"/>
                </a:solidFill>
                <a:latin typeface="Arial"/>
                <a:cs typeface="Arial"/>
              </a:rPr>
              <a:t>AF/SG Chief Consultant</a:t>
            </a:r>
            <a:endParaRPr lang="en-US" sz="1050" b="1" spc="-5" dirty="0">
              <a:solidFill>
                <a:prstClr val="black"/>
              </a:solidFill>
              <a:latin typeface="Arial"/>
              <a:cs typeface="Arial"/>
            </a:endParaRPr>
          </a:p>
          <a:p>
            <a:pPr marL="84455">
              <a:defRPr/>
            </a:pPr>
            <a:r>
              <a:rPr sz="1050" b="1" spc="-5" dirty="0">
                <a:solidFill>
                  <a:prstClr val="black"/>
                </a:solidFill>
                <a:latin typeface="Arial"/>
                <a:cs typeface="Arial"/>
              </a:rPr>
              <a:t>Formal </a:t>
            </a:r>
            <a:r>
              <a:rPr sz="1050" b="1" spc="-10" dirty="0">
                <a:solidFill>
                  <a:prstClr val="black"/>
                </a:solidFill>
                <a:latin typeface="Arial"/>
                <a:cs typeface="Arial"/>
              </a:rPr>
              <a:t>Education/Training:</a:t>
            </a:r>
            <a:endParaRPr sz="1050" dirty="0">
              <a:solidFill>
                <a:prstClr val="black"/>
              </a:solidFill>
              <a:latin typeface="Arial"/>
              <a:cs typeface="Arial"/>
            </a:endParaRPr>
          </a:p>
          <a:p>
            <a:pPr marL="374015" marR="358775" indent="-289560">
              <a:buFont typeface="Wingdings"/>
              <a:buChar char=""/>
              <a:tabLst>
                <a:tab pos="374015" algn="l"/>
                <a:tab pos="374650" algn="l"/>
              </a:tabLst>
              <a:defRPr/>
            </a:pPr>
            <a:r>
              <a:rPr lang="en-US" sz="1050" spc="-5" dirty="0">
                <a:solidFill>
                  <a:prstClr val="black"/>
                </a:solidFill>
                <a:latin typeface="Arial"/>
                <a:cs typeface="Arial"/>
              </a:rPr>
              <a:t>Board </a:t>
            </a:r>
            <a:r>
              <a:rPr lang="en-US" sz="1050" spc="-5" dirty="0">
                <a:solidFill>
                  <a:srgbClr val="000000"/>
                </a:solidFill>
                <a:latin typeface="Arial"/>
                <a:cs typeface="Arial"/>
              </a:rPr>
              <a:t>certification/recertification (if eligible)</a:t>
            </a:r>
          </a:p>
          <a:p>
            <a:pPr marL="374015" marR="358775" indent="-289560">
              <a:buFont typeface="Wingdings"/>
              <a:buChar char=""/>
              <a:tabLst>
                <a:tab pos="374015" algn="l"/>
                <a:tab pos="374650" algn="l"/>
              </a:tabLst>
              <a:defRPr/>
            </a:pPr>
            <a:r>
              <a:rPr lang="en-US" sz="1050" spc="-5" dirty="0">
                <a:solidFill>
                  <a:prstClr val="black"/>
                </a:solidFill>
                <a:latin typeface="Arial"/>
                <a:cs typeface="Arial"/>
              </a:rPr>
              <a:t>Medical Strategic Leadership Program, Joint Senior Medial Leadership Course, CAPSTONE</a:t>
            </a:r>
          </a:p>
          <a:p>
            <a:pPr marL="84455">
              <a:defRPr/>
            </a:pPr>
            <a:r>
              <a:rPr sz="1050" b="1" spc="-5" dirty="0">
                <a:solidFill>
                  <a:prstClr val="black"/>
                </a:solidFill>
                <a:latin typeface="Arial"/>
                <a:cs typeface="Arial"/>
              </a:rPr>
              <a:t>Special</a:t>
            </a:r>
            <a:r>
              <a:rPr sz="1050" b="1" spc="-55" dirty="0">
                <a:solidFill>
                  <a:prstClr val="black"/>
                </a:solidFill>
                <a:latin typeface="Arial"/>
                <a:cs typeface="Arial"/>
              </a:rPr>
              <a:t> </a:t>
            </a:r>
            <a:r>
              <a:rPr sz="1050" b="1" spc="-5" dirty="0">
                <a:solidFill>
                  <a:prstClr val="black"/>
                </a:solidFill>
                <a:latin typeface="Arial"/>
                <a:cs typeface="Arial"/>
              </a:rPr>
              <a:t>Experiences:</a:t>
            </a:r>
            <a:endParaRPr sz="1050" dirty="0">
              <a:solidFill>
                <a:prstClr val="black"/>
              </a:solidFill>
              <a:latin typeface="Arial"/>
              <a:cs typeface="Arial"/>
            </a:endParaRPr>
          </a:p>
          <a:p>
            <a:pPr marL="374015" indent="-289560">
              <a:buFont typeface="Wingdings"/>
              <a:buChar char=""/>
              <a:tabLst>
                <a:tab pos="374015" algn="l"/>
                <a:tab pos="374650" algn="l"/>
              </a:tabLst>
              <a:defRPr/>
            </a:pPr>
            <a:r>
              <a:rPr sz="1050" spc="-5" dirty="0">
                <a:solidFill>
                  <a:prstClr val="black"/>
                </a:solidFill>
                <a:latin typeface="Arial"/>
                <a:cs typeface="Arial"/>
              </a:rPr>
              <a:t>Joint leadership (including</a:t>
            </a:r>
            <a:r>
              <a:rPr sz="1050" spc="-95" dirty="0">
                <a:solidFill>
                  <a:prstClr val="black"/>
                </a:solidFill>
                <a:latin typeface="Arial"/>
                <a:cs typeface="Arial"/>
              </a:rPr>
              <a:t> </a:t>
            </a:r>
            <a:r>
              <a:rPr lang="en-US" sz="1050" spc="-5" dirty="0">
                <a:solidFill>
                  <a:prstClr val="black"/>
                </a:solidFill>
                <a:latin typeface="Arial"/>
                <a:cs typeface="Arial"/>
              </a:rPr>
              <a:t>HA </a:t>
            </a:r>
            <a:r>
              <a:rPr sz="1050" spc="-5" dirty="0">
                <a:solidFill>
                  <a:prstClr val="black"/>
                </a:solidFill>
                <a:latin typeface="Arial"/>
                <a:cs typeface="Arial"/>
              </a:rPr>
              <a:t>/</a:t>
            </a:r>
            <a:r>
              <a:rPr lang="en-US" sz="1050" spc="-5" dirty="0">
                <a:solidFill>
                  <a:prstClr val="black"/>
                </a:solidFill>
                <a:latin typeface="Arial"/>
                <a:cs typeface="Arial"/>
              </a:rPr>
              <a:t> DHA / </a:t>
            </a:r>
            <a:r>
              <a:rPr sz="1050" spc="-5" dirty="0">
                <a:solidFill>
                  <a:prstClr val="black"/>
                </a:solidFill>
                <a:latin typeface="Arial"/>
                <a:cs typeface="Arial"/>
              </a:rPr>
              <a:t>COCOM)</a:t>
            </a:r>
            <a:endParaRPr sz="1050" dirty="0">
              <a:solidFill>
                <a:prstClr val="black"/>
              </a:solidFill>
              <a:latin typeface="Arial"/>
              <a:cs typeface="Arial"/>
            </a:endParaRPr>
          </a:p>
          <a:p>
            <a:pPr marL="374015" indent="-289560">
              <a:buFont typeface="Wingdings"/>
              <a:buChar char=""/>
              <a:tabLst>
                <a:tab pos="374015" algn="l"/>
                <a:tab pos="374650" algn="l"/>
              </a:tabLst>
              <a:defRPr/>
            </a:pPr>
            <a:r>
              <a:rPr lang="en-US" sz="1050" spc="-5" dirty="0">
                <a:solidFill>
                  <a:prstClr val="black"/>
                </a:solidFill>
                <a:latin typeface="Arial"/>
                <a:cs typeface="Arial"/>
              </a:rPr>
              <a:t>Pinnacle </a:t>
            </a:r>
            <a:r>
              <a:rPr sz="1050" spc="-5" dirty="0">
                <a:solidFill>
                  <a:prstClr val="black"/>
                </a:solidFill>
                <a:latin typeface="Arial"/>
                <a:cs typeface="Arial"/>
              </a:rPr>
              <a:t>positions appointed </a:t>
            </a:r>
            <a:r>
              <a:rPr sz="1050" dirty="0">
                <a:solidFill>
                  <a:prstClr val="black"/>
                </a:solidFill>
                <a:latin typeface="Arial"/>
                <a:cs typeface="Arial"/>
              </a:rPr>
              <a:t>by the</a:t>
            </a:r>
            <a:r>
              <a:rPr sz="1050" spc="-170" dirty="0">
                <a:solidFill>
                  <a:prstClr val="black"/>
                </a:solidFill>
                <a:latin typeface="Arial"/>
                <a:cs typeface="Arial"/>
              </a:rPr>
              <a:t> </a:t>
            </a:r>
            <a:r>
              <a:rPr lang="en-US" sz="1050" spc="-170" dirty="0">
                <a:solidFill>
                  <a:prstClr val="black"/>
                </a:solidFill>
                <a:latin typeface="Arial"/>
                <a:cs typeface="Arial"/>
              </a:rPr>
              <a:t> </a:t>
            </a:r>
            <a:r>
              <a:rPr sz="1050" spc="-5" dirty="0">
                <a:solidFill>
                  <a:prstClr val="black"/>
                </a:solidFill>
                <a:latin typeface="Arial"/>
                <a:cs typeface="Arial"/>
              </a:rPr>
              <a:t>AF/SG</a:t>
            </a:r>
            <a:endParaRPr lang="en-US" sz="1050" spc="-5" dirty="0">
              <a:solidFill>
                <a:prstClr val="black"/>
              </a:solidFill>
              <a:latin typeface="Arial"/>
              <a:cs typeface="Arial"/>
            </a:endParaRPr>
          </a:p>
        </p:txBody>
      </p:sp>
      <p:sp>
        <p:nvSpPr>
          <p:cNvPr id="33" name="object 85"/>
          <p:cNvSpPr txBox="1"/>
          <p:nvPr/>
        </p:nvSpPr>
        <p:spPr>
          <a:xfrm>
            <a:off x="4662116" y="2150474"/>
            <a:ext cx="2905060" cy="4121641"/>
          </a:xfrm>
          <a:prstGeom prst="rect">
            <a:avLst/>
          </a:prstGeom>
          <a:solidFill>
            <a:srgbClr val="DADADA"/>
          </a:solidFill>
          <a:ln w="12192">
            <a:solidFill>
              <a:srgbClr val="000000"/>
            </a:solidFill>
          </a:ln>
        </p:spPr>
        <p:txBody>
          <a:bodyPr vert="horz" wrap="square" lIns="0" tIns="81280" rIns="0" bIns="0" rtlCol="0">
            <a:spAutoFit/>
          </a:bodyPr>
          <a:lstStyle/>
          <a:p>
            <a:pPr marL="85090">
              <a:spcBef>
                <a:spcPts val="640"/>
              </a:spcBef>
              <a:defRPr/>
            </a:pPr>
            <a:r>
              <a:rPr sz="1050" b="1" spc="-5" dirty="0">
                <a:solidFill>
                  <a:prstClr val="black"/>
                </a:solidFill>
                <a:latin typeface="Arial"/>
                <a:cs typeface="Arial"/>
              </a:rPr>
              <a:t>Functional </a:t>
            </a:r>
            <a:r>
              <a:rPr sz="1050" b="1" spc="-15" dirty="0">
                <a:solidFill>
                  <a:prstClr val="black"/>
                </a:solidFill>
                <a:latin typeface="Arial"/>
                <a:cs typeface="Arial"/>
              </a:rPr>
              <a:t>Area </a:t>
            </a:r>
            <a:r>
              <a:rPr sz="1050" b="1" spc="-5" dirty="0">
                <a:solidFill>
                  <a:prstClr val="black"/>
                </a:solidFill>
                <a:latin typeface="Arial"/>
                <a:cs typeface="Arial"/>
              </a:rPr>
              <a:t>Experiences</a:t>
            </a:r>
            <a:r>
              <a:rPr sz="1050" b="1" spc="-45" dirty="0">
                <a:solidFill>
                  <a:prstClr val="black"/>
                </a:solidFill>
                <a:latin typeface="Arial"/>
                <a:cs typeface="Arial"/>
              </a:rPr>
              <a:t> </a:t>
            </a:r>
            <a:r>
              <a:rPr sz="1050" b="1" spc="-5" dirty="0">
                <a:solidFill>
                  <a:prstClr val="black"/>
                </a:solidFill>
                <a:latin typeface="Arial"/>
                <a:cs typeface="Arial"/>
              </a:rPr>
              <a:t>(FGO):</a:t>
            </a:r>
            <a:endParaRPr sz="1050" dirty="0">
              <a:solidFill>
                <a:prstClr val="black"/>
              </a:solidFill>
              <a:latin typeface="Arial"/>
              <a:cs typeface="Arial"/>
            </a:endParaRPr>
          </a:p>
          <a:p>
            <a:pPr marL="374650" marR="189865" indent="-289560">
              <a:buFont typeface="Wingdings"/>
              <a:buChar char=""/>
              <a:tabLst>
                <a:tab pos="374650" algn="l"/>
                <a:tab pos="375285" algn="l"/>
              </a:tabLst>
              <a:defRPr/>
            </a:pPr>
            <a:r>
              <a:rPr lang="en-US" sz="1050" spc="-5" dirty="0">
                <a:solidFill>
                  <a:prstClr val="black"/>
                </a:solidFill>
                <a:latin typeface="Arial"/>
                <a:cs typeface="Arial"/>
              </a:rPr>
              <a:t>Clinical</a:t>
            </a:r>
          </a:p>
          <a:p>
            <a:pPr marL="831850" marR="189865" lvl="1" indent="-289560">
              <a:buFont typeface="Wingdings"/>
              <a:buChar char=""/>
              <a:tabLst>
                <a:tab pos="374650" algn="l"/>
                <a:tab pos="375285" algn="l"/>
              </a:tabLst>
              <a:defRPr/>
            </a:pPr>
            <a:r>
              <a:rPr lang="en-US" sz="1050" spc="-5" dirty="0">
                <a:solidFill>
                  <a:prstClr val="black"/>
                </a:solidFill>
                <a:latin typeface="Arial"/>
                <a:cs typeface="Arial"/>
              </a:rPr>
              <a:t>Clinical Dentist / Specialist</a:t>
            </a:r>
          </a:p>
          <a:p>
            <a:pPr marL="831850" marR="189865" lvl="1" indent="-289560">
              <a:buFont typeface="Wingdings"/>
              <a:buChar char=""/>
              <a:tabLst>
                <a:tab pos="374650" algn="l"/>
                <a:tab pos="375285" algn="l"/>
              </a:tabLst>
              <a:defRPr/>
            </a:pPr>
            <a:r>
              <a:rPr lang="en-US" sz="1050" spc="-5" dirty="0">
                <a:solidFill>
                  <a:prstClr val="black"/>
                </a:solidFill>
                <a:latin typeface="Arial"/>
                <a:cs typeface="Arial"/>
              </a:rPr>
              <a:t>Deployments / DENTRETE / IRT</a:t>
            </a:r>
          </a:p>
          <a:p>
            <a:pPr marL="374650" marR="189865" indent="-289560">
              <a:buFont typeface="Wingdings"/>
              <a:buChar char=""/>
              <a:tabLst>
                <a:tab pos="374650" algn="l"/>
                <a:tab pos="375285" algn="l"/>
              </a:tabLst>
              <a:defRPr/>
            </a:pPr>
            <a:r>
              <a:rPr lang="en-US" sz="1050" spc="-5" dirty="0">
                <a:solidFill>
                  <a:prstClr val="black"/>
                </a:solidFill>
                <a:latin typeface="Arial"/>
                <a:cs typeface="Arial"/>
              </a:rPr>
              <a:t>Academic</a:t>
            </a:r>
          </a:p>
          <a:p>
            <a:pPr marL="831850" marR="189865" lvl="1" indent="-289560">
              <a:buFont typeface="Wingdings"/>
              <a:buChar char=""/>
              <a:tabLst>
                <a:tab pos="374650" algn="l"/>
                <a:tab pos="375285" algn="l"/>
              </a:tabLst>
              <a:defRPr/>
            </a:pPr>
            <a:r>
              <a:rPr lang="en-US" sz="1050" spc="-5" dirty="0">
                <a:solidFill>
                  <a:prstClr val="black"/>
                </a:solidFill>
                <a:latin typeface="Arial"/>
                <a:cs typeface="Arial"/>
              </a:rPr>
              <a:t>Program Director, Dental Researcher, Deputy Program Director, Residency Instructor, A</a:t>
            </a:r>
            <a:r>
              <a:rPr lang="en-US" sz="1050" spc="-5" dirty="0">
                <a:solidFill>
                  <a:srgbClr val="000000"/>
                </a:solidFill>
                <a:latin typeface="Arial"/>
                <a:cs typeface="Arial"/>
              </a:rPr>
              <a:t>cademic appointment</a:t>
            </a:r>
            <a:endParaRPr lang="en-US" sz="1050" spc="-5" dirty="0">
              <a:solidFill>
                <a:prstClr val="black"/>
              </a:solidFill>
              <a:latin typeface="Arial"/>
              <a:cs typeface="Arial"/>
            </a:endParaRPr>
          </a:p>
          <a:p>
            <a:pPr marL="374650" marR="189865" indent="-289560">
              <a:buFont typeface="Wingdings"/>
              <a:buChar char=""/>
              <a:tabLst>
                <a:tab pos="374650" algn="l"/>
                <a:tab pos="375285" algn="l"/>
              </a:tabLst>
              <a:defRPr/>
            </a:pPr>
            <a:r>
              <a:rPr lang="en-US" sz="1050" spc="-5" dirty="0">
                <a:solidFill>
                  <a:prstClr val="black"/>
                </a:solidFill>
                <a:latin typeface="Arial"/>
                <a:cs typeface="Arial"/>
              </a:rPr>
              <a:t>Executive</a:t>
            </a:r>
          </a:p>
          <a:p>
            <a:pPr marL="831850" marR="189865" lvl="1" indent="-289560">
              <a:buFont typeface="Wingdings"/>
              <a:buChar char=""/>
              <a:tabLst>
                <a:tab pos="374650" algn="l"/>
                <a:tab pos="375285" algn="l"/>
              </a:tabLst>
              <a:defRPr/>
            </a:pPr>
            <a:r>
              <a:rPr lang="en-US" sz="1050" spc="-5" dirty="0">
                <a:solidFill>
                  <a:prstClr val="black"/>
                </a:solidFill>
                <a:latin typeface="Arial"/>
                <a:cs typeface="Arial"/>
              </a:rPr>
              <a:t>Sq/CC, CDS / Flt/CC, SG Consultant, Air Staff / AFMRA / Joint / DHA</a:t>
            </a:r>
            <a:endParaRPr sz="1100" dirty="0">
              <a:solidFill>
                <a:prstClr val="black"/>
              </a:solidFill>
              <a:latin typeface="Times New Roman"/>
              <a:cs typeface="Times New Roman"/>
            </a:endParaRPr>
          </a:p>
          <a:p>
            <a:pPr marL="85090">
              <a:defRPr/>
            </a:pPr>
            <a:r>
              <a:rPr sz="1050" b="1" spc="-5" dirty="0">
                <a:solidFill>
                  <a:prstClr val="black"/>
                </a:solidFill>
                <a:latin typeface="Arial"/>
                <a:cs typeface="Arial"/>
              </a:rPr>
              <a:t>Formal </a:t>
            </a:r>
            <a:r>
              <a:rPr sz="1050" b="1" spc="-10" dirty="0">
                <a:solidFill>
                  <a:prstClr val="black"/>
                </a:solidFill>
                <a:latin typeface="Arial"/>
                <a:cs typeface="Arial"/>
              </a:rPr>
              <a:t>Education/Training:</a:t>
            </a:r>
            <a:endParaRPr sz="1050" dirty="0">
              <a:solidFill>
                <a:prstClr val="black"/>
              </a:solidFill>
              <a:latin typeface="Arial"/>
              <a:cs typeface="Arial"/>
            </a:endParaRPr>
          </a:p>
          <a:p>
            <a:pPr marL="371475" indent="-286385">
              <a:buFont typeface="Wingdings"/>
              <a:buChar char=""/>
              <a:tabLst>
                <a:tab pos="371475" algn="l"/>
                <a:tab pos="372110" algn="l"/>
              </a:tabLst>
              <a:defRPr/>
            </a:pPr>
            <a:r>
              <a:rPr lang="en-US" sz="1050" spc="-5" dirty="0">
                <a:solidFill>
                  <a:prstClr val="black"/>
                </a:solidFill>
                <a:latin typeface="Arial"/>
                <a:cs typeface="Arial"/>
              </a:rPr>
              <a:t>AEGD-2 and/or Specialty residency </a:t>
            </a:r>
          </a:p>
          <a:p>
            <a:pPr marL="371475" indent="-286385">
              <a:buFont typeface="Wingdings"/>
              <a:buChar char=""/>
              <a:tabLst>
                <a:tab pos="371475" algn="l"/>
                <a:tab pos="372110" algn="l"/>
              </a:tabLst>
              <a:defRPr/>
            </a:pPr>
            <a:r>
              <a:rPr lang="en-US" sz="1050" spc="-5" dirty="0">
                <a:solidFill>
                  <a:prstClr val="black"/>
                </a:solidFill>
                <a:latin typeface="Arial"/>
                <a:cs typeface="Arial"/>
              </a:rPr>
              <a:t>Board certification in specialty </a:t>
            </a:r>
            <a:r>
              <a:rPr lang="en-US" sz="1050" spc="-5" dirty="0">
                <a:solidFill>
                  <a:srgbClr val="000000"/>
                </a:solidFill>
                <a:latin typeface="Arial"/>
                <a:cs typeface="Arial"/>
              </a:rPr>
              <a:t>area (if eligible)</a:t>
            </a:r>
          </a:p>
          <a:p>
            <a:pPr marL="371475" indent="-286385">
              <a:buFont typeface="Wingdings"/>
              <a:buChar char=""/>
              <a:tabLst>
                <a:tab pos="371475" algn="l"/>
                <a:tab pos="372110" algn="l"/>
              </a:tabLst>
              <a:defRPr/>
            </a:pPr>
            <a:r>
              <a:rPr lang="en-US" sz="1050" spc="-5" dirty="0">
                <a:solidFill>
                  <a:prstClr val="black"/>
                </a:solidFill>
                <a:latin typeface="Arial"/>
                <a:cs typeface="Arial"/>
              </a:rPr>
              <a:t>PME: IDE/SDE in line with AF expectations</a:t>
            </a:r>
          </a:p>
          <a:p>
            <a:pPr marL="85090">
              <a:spcBef>
                <a:spcPts val="5"/>
              </a:spcBef>
              <a:defRPr/>
            </a:pPr>
            <a:r>
              <a:rPr sz="1050" b="1" spc="-5" dirty="0">
                <a:solidFill>
                  <a:prstClr val="black"/>
                </a:solidFill>
                <a:latin typeface="Arial"/>
                <a:cs typeface="Arial"/>
              </a:rPr>
              <a:t>Special</a:t>
            </a:r>
            <a:r>
              <a:rPr sz="1050" b="1" spc="-55" dirty="0">
                <a:solidFill>
                  <a:prstClr val="black"/>
                </a:solidFill>
                <a:latin typeface="Arial"/>
                <a:cs typeface="Arial"/>
              </a:rPr>
              <a:t> </a:t>
            </a:r>
            <a:r>
              <a:rPr sz="1050" b="1" spc="-5" dirty="0">
                <a:solidFill>
                  <a:prstClr val="black"/>
                </a:solidFill>
                <a:latin typeface="Arial"/>
                <a:cs typeface="Arial"/>
              </a:rPr>
              <a:t>Experiences:</a:t>
            </a:r>
            <a:endParaRPr sz="1050" dirty="0">
              <a:solidFill>
                <a:prstClr val="black"/>
              </a:solidFill>
              <a:latin typeface="Arial"/>
              <a:cs typeface="Arial"/>
            </a:endParaRPr>
          </a:p>
          <a:p>
            <a:pPr marL="374650" indent="-289560">
              <a:buFont typeface="Wingdings"/>
              <a:buChar char=""/>
              <a:tabLst>
                <a:tab pos="374650" algn="l"/>
                <a:tab pos="375285" algn="l"/>
              </a:tabLst>
              <a:defRPr/>
            </a:pPr>
            <a:r>
              <a:rPr sz="1050" spc="-5" dirty="0">
                <a:solidFill>
                  <a:prstClr val="black"/>
                </a:solidFill>
                <a:latin typeface="Arial"/>
                <a:cs typeface="Arial"/>
              </a:rPr>
              <a:t>International Health, </a:t>
            </a:r>
            <a:r>
              <a:rPr lang="en-US" sz="1050" spc="-5" dirty="0">
                <a:solidFill>
                  <a:prstClr val="black"/>
                </a:solidFill>
                <a:latin typeface="Arial"/>
                <a:cs typeface="Arial"/>
              </a:rPr>
              <a:t>Fellowship</a:t>
            </a:r>
            <a:r>
              <a:rPr sz="1050" spc="-5" dirty="0">
                <a:solidFill>
                  <a:prstClr val="black"/>
                </a:solidFill>
                <a:latin typeface="Arial"/>
                <a:cs typeface="Arial"/>
              </a:rPr>
              <a:t>, HQ/MAJCOM support,</a:t>
            </a:r>
            <a:r>
              <a:rPr sz="1050" spc="-55" dirty="0">
                <a:solidFill>
                  <a:prstClr val="black"/>
                </a:solidFill>
                <a:latin typeface="Arial"/>
                <a:cs typeface="Arial"/>
              </a:rPr>
              <a:t> </a:t>
            </a:r>
            <a:r>
              <a:rPr sz="1050" dirty="0">
                <a:solidFill>
                  <a:prstClr val="black"/>
                </a:solidFill>
                <a:latin typeface="Arial"/>
                <a:cs typeface="Arial"/>
              </a:rPr>
              <a:t>Informatics</a:t>
            </a:r>
            <a:r>
              <a:rPr lang="en-US" sz="1050" dirty="0">
                <a:solidFill>
                  <a:prstClr val="black"/>
                </a:solidFill>
                <a:latin typeface="Arial"/>
                <a:cs typeface="Arial"/>
              </a:rPr>
              <a:t>, </a:t>
            </a:r>
            <a:r>
              <a:rPr lang="en-US" sz="1050" dirty="0">
                <a:solidFill>
                  <a:srgbClr val="000000"/>
                </a:solidFill>
                <a:latin typeface="Arial"/>
                <a:cs typeface="Arial"/>
              </a:rPr>
              <a:t>Public Health, </a:t>
            </a:r>
            <a:r>
              <a:rPr lang="en-US" sz="1050" dirty="0">
                <a:solidFill>
                  <a:prstClr val="black"/>
                </a:solidFill>
                <a:latin typeface="Arial"/>
                <a:cs typeface="Arial"/>
              </a:rPr>
              <a:t>SG Consultant, Air Staff  / AFMRA / Joint / DHA</a:t>
            </a:r>
          </a:p>
          <a:p>
            <a:pPr marL="374650" indent="-289560">
              <a:buFont typeface="Wingdings"/>
              <a:buChar char=""/>
              <a:tabLst>
                <a:tab pos="374650" algn="l"/>
                <a:tab pos="375285" algn="l"/>
              </a:tabLst>
              <a:defRPr/>
            </a:pPr>
            <a:r>
              <a:rPr lang="en-US" sz="1050" dirty="0">
                <a:solidFill>
                  <a:srgbClr val="000000"/>
                </a:solidFill>
                <a:latin typeface="Arial"/>
                <a:cs typeface="Calibri" panose="020F0502020204030204" pitchFamily="34" charset="0"/>
              </a:rPr>
              <a:t>DE In-Residence</a:t>
            </a:r>
            <a:endParaRPr sz="1050" dirty="0">
              <a:solidFill>
                <a:srgbClr val="000000"/>
              </a:solidFill>
              <a:latin typeface="Arial"/>
              <a:cs typeface="Arial"/>
            </a:endParaRPr>
          </a:p>
        </p:txBody>
      </p:sp>
      <p:sp>
        <p:nvSpPr>
          <p:cNvPr id="32" name="object 84"/>
          <p:cNvSpPr txBox="1"/>
          <p:nvPr/>
        </p:nvSpPr>
        <p:spPr>
          <a:xfrm>
            <a:off x="1693772" y="2147176"/>
            <a:ext cx="2905060" cy="4121641"/>
          </a:xfrm>
          <a:prstGeom prst="rect">
            <a:avLst/>
          </a:prstGeom>
          <a:solidFill>
            <a:srgbClr val="DADADA"/>
          </a:solidFill>
          <a:ln w="12192">
            <a:solidFill>
              <a:srgbClr val="000000"/>
            </a:solidFill>
          </a:ln>
        </p:spPr>
        <p:txBody>
          <a:bodyPr vert="horz" wrap="square" lIns="0" tIns="81280" rIns="0" bIns="0" rtlCol="0">
            <a:spAutoFit/>
          </a:bodyPr>
          <a:lstStyle/>
          <a:p>
            <a:pPr marL="85725">
              <a:spcBef>
                <a:spcPts val="640"/>
              </a:spcBef>
              <a:defRPr/>
            </a:pPr>
            <a:r>
              <a:rPr sz="1050" b="1" spc="-5" dirty="0">
                <a:solidFill>
                  <a:prstClr val="black"/>
                </a:solidFill>
                <a:latin typeface="Arial"/>
                <a:cs typeface="Arial"/>
              </a:rPr>
              <a:t>Functional </a:t>
            </a:r>
            <a:r>
              <a:rPr sz="1050" b="1" spc="-15" dirty="0">
                <a:solidFill>
                  <a:prstClr val="black"/>
                </a:solidFill>
                <a:latin typeface="Arial"/>
                <a:cs typeface="Arial"/>
              </a:rPr>
              <a:t>Area </a:t>
            </a:r>
            <a:r>
              <a:rPr sz="1050" b="1" spc="-5" dirty="0">
                <a:solidFill>
                  <a:prstClr val="black"/>
                </a:solidFill>
                <a:latin typeface="Arial"/>
                <a:cs typeface="Arial"/>
              </a:rPr>
              <a:t>Experiences</a:t>
            </a:r>
            <a:r>
              <a:rPr sz="1050" b="1" spc="-40" dirty="0">
                <a:solidFill>
                  <a:prstClr val="black"/>
                </a:solidFill>
                <a:latin typeface="Arial"/>
                <a:cs typeface="Arial"/>
              </a:rPr>
              <a:t> </a:t>
            </a:r>
            <a:r>
              <a:rPr sz="1050" b="1" spc="-5" dirty="0">
                <a:solidFill>
                  <a:prstClr val="black"/>
                </a:solidFill>
                <a:latin typeface="Arial"/>
                <a:cs typeface="Arial"/>
              </a:rPr>
              <a:t>(CGO):</a:t>
            </a:r>
            <a:endParaRPr sz="1050" dirty="0">
              <a:solidFill>
                <a:prstClr val="black"/>
              </a:solidFill>
              <a:latin typeface="Arial"/>
              <a:cs typeface="Arial"/>
            </a:endParaRPr>
          </a:p>
          <a:p>
            <a:pPr marL="375285" indent="-289560">
              <a:buFont typeface="Wingdings"/>
              <a:buChar char=""/>
              <a:tabLst>
                <a:tab pos="375285" algn="l"/>
                <a:tab pos="375920" algn="l"/>
              </a:tabLst>
              <a:defRPr/>
            </a:pPr>
            <a:r>
              <a:rPr lang="en-US" sz="1050" spc="-5" dirty="0">
                <a:solidFill>
                  <a:prstClr val="black"/>
                </a:solidFill>
                <a:latin typeface="Arial"/>
                <a:cs typeface="Arial"/>
              </a:rPr>
              <a:t>Clinical</a:t>
            </a:r>
          </a:p>
          <a:p>
            <a:pPr marL="832485" lvl="1" indent="-289560">
              <a:buFont typeface="Wingdings"/>
              <a:buChar char=""/>
              <a:tabLst>
                <a:tab pos="375285" algn="l"/>
                <a:tab pos="375920" algn="l"/>
              </a:tabLst>
              <a:defRPr/>
            </a:pPr>
            <a:r>
              <a:rPr lang="en-US" sz="1050" spc="-5" dirty="0">
                <a:solidFill>
                  <a:prstClr val="black"/>
                </a:solidFill>
                <a:latin typeface="Arial"/>
                <a:cs typeface="Arial"/>
              </a:rPr>
              <a:t>Solidify clinical knowledge/procedural skills</a:t>
            </a:r>
          </a:p>
          <a:p>
            <a:pPr marL="832485" lvl="1" indent="-289560">
              <a:buFont typeface="Wingdings"/>
              <a:buChar char=""/>
              <a:tabLst>
                <a:tab pos="375285" algn="l"/>
                <a:tab pos="375920" algn="l"/>
              </a:tabLst>
              <a:defRPr/>
            </a:pPr>
            <a:r>
              <a:rPr lang="en-US" sz="1050" spc="-5" dirty="0">
                <a:solidFill>
                  <a:prstClr val="black"/>
                </a:solidFill>
                <a:latin typeface="Arial"/>
                <a:cs typeface="Arial"/>
              </a:rPr>
              <a:t>Clinical Dentist / Specialist</a:t>
            </a:r>
          </a:p>
          <a:p>
            <a:pPr marL="832485" lvl="1" indent="-289560">
              <a:buFont typeface="Wingdings"/>
              <a:buChar char=""/>
              <a:tabLst>
                <a:tab pos="375285" algn="l"/>
                <a:tab pos="375920" algn="l"/>
              </a:tabLst>
              <a:defRPr/>
            </a:pPr>
            <a:r>
              <a:rPr lang="en-US" sz="1050" spc="-5" dirty="0">
                <a:solidFill>
                  <a:prstClr val="black"/>
                </a:solidFill>
                <a:latin typeface="Arial"/>
                <a:cs typeface="Arial"/>
              </a:rPr>
              <a:t>Deployments / Dental Readiness Training Exercises (DENTRETE) / Innovative Readiness Training (IRT)</a:t>
            </a:r>
          </a:p>
          <a:p>
            <a:pPr marL="375285" indent="-289560">
              <a:buFont typeface="Wingdings"/>
              <a:buChar char=""/>
              <a:tabLst>
                <a:tab pos="375285" algn="l"/>
                <a:tab pos="375920" algn="l"/>
              </a:tabLst>
              <a:defRPr/>
            </a:pPr>
            <a:r>
              <a:rPr lang="en-US" sz="1050" spc="-5" dirty="0">
                <a:solidFill>
                  <a:prstClr val="black"/>
                </a:solidFill>
                <a:latin typeface="Arial"/>
                <a:cs typeface="Arial"/>
              </a:rPr>
              <a:t>Academic</a:t>
            </a:r>
          </a:p>
          <a:p>
            <a:pPr marL="832485" lvl="1" indent="-289560">
              <a:buFont typeface="Wingdings"/>
              <a:buChar char=""/>
              <a:tabLst>
                <a:tab pos="375285" algn="l"/>
                <a:tab pos="375920" algn="l"/>
              </a:tabLst>
              <a:defRPr/>
            </a:pPr>
            <a:r>
              <a:rPr lang="en-US" sz="1050" spc="-5" dirty="0">
                <a:solidFill>
                  <a:prstClr val="black"/>
                </a:solidFill>
                <a:latin typeface="Arial"/>
                <a:cs typeface="Arial"/>
              </a:rPr>
              <a:t>Resident, Residency Instructor, Deputy Program Director, Academic appointment</a:t>
            </a:r>
          </a:p>
          <a:p>
            <a:pPr marL="375285" indent="-289560">
              <a:buFont typeface="Wingdings"/>
              <a:buChar char=""/>
              <a:tabLst>
                <a:tab pos="375285" algn="l"/>
                <a:tab pos="375920" algn="l"/>
              </a:tabLst>
              <a:defRPr/>
            </a:pPr>
            <a:r>
              <a:rPr lang="en-US" sz="1050" spc="-5" dirty="0">
                <a:solidFill>
                  <a:prstClr val="black"/>
                </a:solidFill>
                <a:latin typeface="Arial"/>
                <a:cs typeface="Arial"/>
              </a:rPr>
              <a:t>Executive</a:t>
            </a:r>
          </a:p>
          <a:p>
            <a:pPr marL="832485" lvl="1" indent="-289560">
              <a:buFont typeface="Wingdings"/>
              <a:buChar char=""/>
              <a:tabLst>
                <a:tab pos="375285" algn="l"/>
                <a:tab pos="375920" algn="l"/>
              </a:tabLst>
              <a:defRPr/>
            </a:pPr>
            <a:r>
              <a:rPr lang="en-US" sz="1050" spc="-5" dirty="0">
                <a:solidFill>
                  <a:prstClr val="black"/>
                </a:solidFill>
                <a:latin typeface="Arial"/>
                <a:cs typeface="Arial"/>
              </a:rPr>
              <a:t>Flight Commander, Element Chief/</a:t>
            </a:r>
            <a:r>
              <a:rPr lang="en-US" sz="1050" spc="-5" dirty="0" err="1">
                <a:solidFill>
                  <a:prstClr val="black"/>
                </a:solidFill>
                <a:latin typeface="Arial"/>
                <a:cs typeface="Arial"/>
              </a:rPr>
              <a:t>Ldr</a:t>
            </a:r>
            <a:r>
              <a:rPr lang="en-US" sz="1050" spc="-5" dirty="0">
                <a:solidFill>
                  <a:prstClr val="black"/>
                </a:solidFill>
                <a:latin typeface="Arial"/>
                <a:cs typeface="Arial"/>
              </a:rPr>
              <a:t> </a:t>
            </a:r>
          </a:p>
          <a:p>
            <a:pPr marL="85725">
              <a:defRPr/>
            </a:pPr>
            <a:endParaRPr lang="en-US" sz="1050" b="1" spc="-5" dirty="0">
              <a:solidFill>
                <a:prstClr val="black"/>
              </a:solidFill>
              <a:latin typeface="Arial"/>
              <a:cs typeface="Arial"/>
            </a:endParaRPr>
          </a:p>
          <a:p>
            <a:pPr marL="85725">
              <a:defRPr/>
            </a:pPr>
            <a:r>
              <a:rPr sz="1050" b="1" spc="-5" dirty="0">
                <a:solidFill>
                  <a:prstClr val="black"/>
                </a:solidFill>
                <a:latin typeface="Arial"/>
                <a:cs typeface="Arial"/>
              </a:rPr>
              <a:t>Formal </a:t>
            </a:r>
            <a:r>
              <a:rPr sz="1050" b="1" spc="-10" dirty="0">
                <a:solidFill>
                  <a:prstClr val="black"/>
                </a:solidFill>
                <a:latin typeface="Arial"/>
                <a:cs typeface="Arial"/>
              </a:rPr>
              <a:t>Education/Training:</a:t>
            </a:r>
            <a:endParaRPr sz="1050" dirty="0">
              <a:solidFill>
                <a:prstClr val="black"/>
              </a:solidFill>
              <a:latin typeface="Arial"/>
              <a:cs typeface="Arial"/>
            </a:endParaRPr>
          </a:p>
          <a:p>
            <a:pPr marL="375285" indent="-289560">
              <a:buFont typeface="Wingdings"/>
              <a:buChar char=""/>
              <a:tabLst>
                <a:tab pos="375285" algn="l"/>
                <a:tab pos="375920" algn="l"/>
              </a:tabLst>
              <a:defRPr/>
            </a:pPr>
            <a:r>
              <a:rPr lang="en-US" sz="1050" spc="-5" dirty="0">
                <a:solidFill>
                  <a:prstClr val="black"/>
                </a:solidFill>
                <a:latin typeface="Arial"/>
                <a:cs typeface="Arial"/>
              </a:rPr>
              <a:t>AEGD-1, AEGD-2 and/or specialty residency </a:t>
            </a:r>
          </a:p>
          <a:p>
            <a:pPr marL="375285" indent="-289560">
              <a:buFont typeface="Wingdings"/>
              <a:buChar char=""/>
              <a:tabLst>
                <a:tab pos="375285" algn="l"/>
                <a:tab pos="375920" algn="l"/>
              </a:tabLst>
              <a:defRPr/>
            </a:pPr>
            <a:r>
              <a:rPr lang="en-US" sz="1050" spc="-5" dirty="0">
                <a:solidFill>
                  <a:prstClr val="black"/>
                </a:solidFill>
                <a:latin typeface="Arial"/>
                <a:cs typeface="Arial"/>
              </a:rPr>
              <a:t>Board certification in specialty area </a:t>
            </a:r>
            <a:r>
              <a:rPr lang="en-US" sz="1050" spc="-5" dirty="0">
                <a:solidFill>
                  <a:srgbClr val="000000"/>
                </a:solidFill>
                <a:latin typeface="Arial"/>
                <a:cs typeface="Arial"/>
              </a:rPr>
              <a:t>(if eligible)</a:t>
            </a:r>
          </a:p>
          <a:p>
            <a:pPr marL="375285" indent="-289560">
              <a:buFont typeface="Wingdings"/>
              <a:buChar char=""/>
              <a:tabLst>
                <a:tab pos="375285" algn="l"/>
                <a:tab pos="375920" algn="l"/>
              </a:tabLst>
              <a:defRPr/>
            </a:pPr>
            <a:r>
              <a:rPr lang="en-US" sz="1050" spc="-5" dirty="0">
                <a:solidFill>
                  <a:prstClr val="black"/>
                </a:solidFill>
                <a:latin typeface="Arial"/>
                <a:cs typeface="Arial"/>
              </a:rPr>
              <a:t>PME: PDE in line with AF expectations</a:t>
            </a:r>
            <a:endParaRPr sz="1050" dirty="0">
              <a:solidFill>
                <a:prstClr val="black"/>
              </a:solidFill>
              <a:latin typeface="Times New Roman"/>
              <a:cs typeface="Times New Roman"/>
            </a:endParaRPr>
          </a:p>
          <a:p>
            <a:pPr marL="85725">
              <a:defRPr/>
            </a:pPr>
            <a:r>
              <a:rPr sz="1050" b="1" spc="-5" dirty="0">
                <a:solidFill>
                  <a:prstClr val="black"/>
                </a:solidFill>
                <a:latin typeface="Arial"/>
                <a:cs typeface="Arial"/>
              </a:rPr>
              <a:t>Special</a:t>
            </a:r>
            <a:r>
              <a:rPr sz="1050" b="1" spc="-55" dirty="0">
                <a:solidFill>
                  <a:prstClr val="black"/>
                </a:solidFill>
                <a:latin typeface="Arial"/>
                <a:cs typeface="Arial"/>
              </a:rPr>
              <a:t> </a:t>
            </a:r>
            <a:r>
              <a:rPr sz="1050" b="1" spc="-5" dirty="0">
                <a:solidFill>
                  <a:prstClr val="black"/>
                </a:solidFill>
                <a:latin typeface="Arial"/>
                <a:cs typeface="Arial"/>
              </a:rPr>
              <a:t>Experiences:</a:t>
            </a:r>
            <a:endParaRPr sz="1050" dirty="0">
              <a:solidFill>
                <a:prstClr val="black"/>
              </a:solidFill>
              <a:latin typeface="Arial"/>
              <a:cs typeface="Arial"/>
            </a:endParaRPr>
          </a:p>
          <a:p>
            <a:pPr marL="375285" indent="-289560">
              <a:buFont typeface="Wingdings"/>
              <a:buChar char=""/>
              <a:tabLst>
                <a:tab pos="375285" algn="l"/>
                <a:tab pos="375920" algn="l"/>
              </a:tabLst>
              <a:defRPr/>
            </a:pPr>
            <a:r>
              <a:rPr sz="1050" spc="-5" dirty="0">
                <a:solidFill>
                  <a:prstClr val="black"/>
                </a:solidFill>
                <a:latin typeface="Arial"/>
                <a:cs typeface="Arial"/>
              </a:rPr>
              <a:t>International Health</a:t>
            </a:r>
            <a:r>
              <a:rPr lang="en-US" sz="1050" spc="-5" dirty="0">
                <a:solidFill>
                  <a:prstClr val="black"/>
                </a:solidFill>
                <a:latin typeface="Arial"/>
                <a:cs typeface="Arial"/>
              </a:rPr>
              <a:t>, Fellowships</a:t>
            </a:r>
            <a:endParaRPr sz="1050" dirty="0">
              <a:solidFill>
                <a:prstClr val="black"/>
              </a:solidFill>
              <a:latin typeface="Arial"/>
              <a:cs typeface="Arial"/>
            </a:endParaRPr>
          </a:p>
        </p:txBody>
      </p:sp>
      <p:sp>
        <p:nvSpPr>
          <p:cNvPr id="4" name="Title 1">
            <a:extLst>
              <a:ext uri="{FF2B5EF4-FFF2-40B4-BE49-F238E27FC236}">
                <a16:creationId xmlns:a16="http://schemas.microsoft.com/office/drawing/2014/main" id="{8024DB90-C445-8807-3CBA-C10675D87268}"/>
              </a:ext>
            </a:extLst>
          </p:cNvPr>
          <p:cNvSpPr>
            <a:spLocks noGrp="1"/>
          </p:cNvSpPr>
          <p:nvPr>
            <p:ph type="title"/>
          </p:nvPr>
        </p:nvSpPr>
        <p:spPr>
          <a:xfrm>
            <a:off x="2218267" y="76200"/>
            <a:ext cx="9525000" cy="1143000"/>
          </a:xfrm>
        </p:spPr>
        <p:txBody>
          <a:bodyPr>
            <a:normAutofit/>
          </a:bodyPr>
          <a:lstStyle/>
          <a:p>
            <a:r>
              <a:rPr lang="en-US" sz="4000" dirty="0">
                <a:cs typeface="Times New Roman" panose="02020603050405020304" pitchFamily="18" charset="0"/>
              </a:rPr>
              <a:t>Air Force Dental Careers</a:t>
            </a:r>
            <a:endParaRPr lang="en-US" sz="4000" dirty="0"/>
          </a:p>
        </p:txBody>
      </p:sp>
    </p:spTree>
    <p:extLst>
      <p:ext uri="{BB962C8B-B14F-4D97-AF65-F5344CB8AC3E}">
        <p14:creationId xmlns:p14="http://schemas.microsoft.com/office/powerpoint/2010/main" val="3015594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AutoShape 20"/>
          <p:cNvSpPr>
            <a:spLocks noChangeArrowheads="1"/>
          </p:cNvSpPr>
          <p:nvPr/>
        </p:nvSpPr>
        <p:spPr bwMode="gray">
          <a:xfrm rot="8100000">
            <a:off x="7147031" y="2806450"/>
            <a:ext cx="182208" cy="726870"/>
          </a:xfrm>
          <a:prstGeom prst="rect">
            <a:avLst/>
          </a:prstGeom>
          <a:solidFill>
            <a:schemeClr val="tx1"/>
          </a:solidFill>
          <a:ln w="12700">
            <a:solidFill>
              <a:schemeClr val="tx1"/>
            </a:solidFill>
            <a:miter lim="800000"/>
            <a:headEnd/>
            <a:tailEnd/>
          </a:ln>
          <a:effectLst>
            <a:outerShdw dist="35921" dir="2700000" algn="ctr" rotWithShape="0">
              <a:schemeClr val="folHlink"/>
            </a:outerShdw>
          </a:effectLst>
        </p:spPr>
        <p:txBody>
          <a:bodyPr wrap="none" anchor="ctr"/>
          <a:lstStyle/>
          <a:p>
            <a:pPr eaLnBrk="0" fontAlgn="base" hangingPunct="0">
              <a:spcBef>
                <a:spcPct val="0"/>
              </a:spcBef>
              <a:spcAft>
                <a:spcPct val="0"/>
              </a:spcAft>
              <a:defRPr/>
            </a:pPr>
            <a:endParaRPr lang="en-US" sz="1350">
              <a:solidFill>
                <a:srgbClr val="000000"/>
              </a:solidFill>
              <a:latin typeface="Arial" panose="020B0604020202020204" pitchFamily="34" charset="0"/>
            </a:endParaRPr>
          </a:p>
        </p:txBody>
      </p:sp>
      <p:sp>
        <p:nvSpPr>
          <p:cNvPr id="112" name="AutoShape 20"/>
          <p:cNvSpPr>
            <a:spLocks noChangeArrowheads="1"/>
          </p:cNvSpPr>
          <p:nvPr/>
        </p:nvSpPr>
        <p:spPr bwMode="gray">
          <a:xfrm rot="18371183">
            <a:off x="4282223" y="3534714"/>
            <a:ext cx="436855" cy="1391861"/>
          </a:xfrm>
          <a:prstGeom prst="downArrow">
            <a:avLst>
              <a:gd name="adj1" fmla="val 50000"/>
              <a:gd name="adj2" fmla="val 94464"/>
            </a:avLst>
          </a:prstGeom>
          <a:solidFill>
            <a:schemeClr val="tx1"/>
          </a:solidFill>
          <a:ln w="12700">
            <a:solidFill>
              <a:schemeClr val="tx1"/>
            </a:solidFill>
            <a:miter lim="800000"/>
            <a:headEnd/>
            <a:tailEnd/>
          </a:ln>
          <a:effectLst>
            <a:outerShdw dist="35921" dir="2700000" algn="ctr" rotWithShape="0">
              <a:schemeClr val="folHlink"/>
            </a:outerShdw>
          </a:effectLst>
        </p:spPr>
        <p:txBody>
          <a:bodyPr wrap="none" anchor="ctr"/>
          <a:lstStyle/>
          <a:p>
            <a:pPr eaLnBrk="0" fontAlgn="base" hangingPunct="0">
              <a:spcBef>
                <a:spcPct val="0"/>
              </a:spcBef>
              <a:spcAft>
                <a:spcPct val="0"/>
              </a:spcAft>
              <a:defRPr/>
            </a:pPr>
            <a:endParaRPr lang="en-US" sz="1200">
              <a:solidFill>
                <a:srgbClr val="000000"/>
              </a:solidFill>
              <a:latin typeface="Arial" panose="020B0604020202020204" pitchFamily="34" charset="0"/>
            </a:endParaRPr>
          </a:p>
        </p:txBody>
      </p:sp>
      <p:sp>
        <p:nvSpPr>
          <p:cNvPr id="110" name="AutoShape 20"/>
          <p:cNvSpPr>
            <a:spLocks noChangeArrowheads="1"/>
          </p:cNvSpPr>
          <p:nvPr/>
        </p:nvSpPr>
        <p:spPr bwMode="gray">
          <a:xfrm rot="14188085">
            <a:off x="4243157" y="2296165"/>
            <a:ext cx="436855" cy="1360899"/>
          </a:xfrm>
          <a:prstGeom prst="downArrow">
            <a:avLst>
              <a:gd name="adj1" fmla="val 50000"/>
              <a:gd name="adj2" fmla="val 94464"/>
            </a:avLst>
          </a:prstGeom>
          <a:solidFill>
            <a:schemeClr val="tx1"/>
          </a:solidFill>
          <a:ln w="12700">
            <a:solidFill>
              <a:schemeClr val="tx1"/>
            </a:solidFill>
            <a:miter lim="800000"/>
            <a:headEnd/>
            <a:tailEnd/>
          </a:ln>
          <a:effectLst>
            <a:outerShdw dist="35921" dir="2700000" algn="ctr" rotWithShape="0">
              <a:schemeClr val="folHlink"/>
            </a:outerShdw>
          </a:effectLst>
        </p:spPr>
        <p:txBody>
          <a:bodyPr wrap="none" anchor="ctr"/>
          <a:lstStyle/>
          <a:p>
            <a:pPr eaLnBrk="0" fontAlgn="base" hangingPunct="0">
              <a:spcBef>
                <a:spcPct val="0"/>
              </a:spcBef>
              <a:spcAft>
                <a:spcPct val="0"/>
              </a:spcAft>
              <a:defRPr/>
            </a:pPr>
            <a:endParaRPr lang="en-US" sz="1200">
              <a:solidFill>
                <a:srgbClr val="000000"/>
              </a:solidFill>
              <a:latin typeface="Arial" panose="020B0604020202020204" pitchFamily="34" charset="0"/>
            </a:endParaRPr>
          </a:p>
        </p:txBody>
      </p:sp>
      <p:sp>
        <p:nvSpPr>
          <p:cNvPr id="80" name="AutoShape 20"/>
          <p:cNvSpPr>
            <a:spLocks noChangeArrowheads="1"/>
          </p:cNvSpPr>
          <p:nvPr/>
        </p:nvSpPr>
        <p:spPr bwMode="gray">
          <a:xfrm rot="16200000">
            <a:off x="5766146" y="1515270"/>
            <a:ext cx="193738" cy="2354958"/>
          </a:xfrm>
          <a:prstGeom prst="rect">
            <a:avLst/>
          </a:prstGeom>
          <a:solidFill>
            <a:schemeClr val="tx1"/>
          </a:solidFill>
          <a:ln w="12700">
            <a:solidFill>
              <a:schemeClr val="tx1"/>
            </a:solidFill>
            <a:miter lim="800000"/>
            <a:headEnd/>
            <a:tailEnd/>
          </a:ln>
          <a:effectLst>
            <a:outerShdw dist="35921" dir="2700000" algn="ctr" rotWithShape="0">
              <a:schemeClr val="folHlink"/>
            </a:outerShdw>
          </a:effectLst>
        </p:spPr>
        <p:txBody>
          <a:bodyPr wrap="none" anchor="ctr"/>
          <a:lstStyle/>
          <a:p>
            <a:pPr eaLnBrk="0" fontAlgn="base" hangingPunct="0">
              <a:spcBef>
                <a:spcPct val="0"/>
              </a:spcBef>
              <a:spcAft>
                <a:spcPct val="0"/>
              </a:spcAft>
              <a:defRPr/>
            </a:pPr>
            <a:endParaRPr lang="en-US" sz="1350">
              <a:solidFill>
                <a:srgbClr val="000000"/>
              </a:solidFill>
              <a:latin typeface="Arial" panose="020B0604020202020204" pitchFamily="34" charset="0"/>
            </a:endParaRPr>
          </a:p>
        </p:txBody>
      </p:sp>
      <p:sp>
        <p:nvSpPr>
          <p:cNvPr id="97" name="AutoShape 20"/>
          <p:cNvSpPr>
            <a:spLocks noChangeArrowheads="1"/>
          </p:cNvSpPr>
          <p:nvPr/>
        </p:nvSpPr>
        <p:spPr bwMode="gray">
          <a:xfrm rot="10800000">
            <a:off x="8945049" y="2783096"/>
            <a:ext cx="201287" cy="2034728"/>
          </a:xfrm>
          <a:prstGeom prst="rect">
            <a:avLst/>
          </a:prstGeom>
          <a:solidFill>
            <a:schemeClr val="tx1"/>
          </a:solidFill>
          <a:ln w="12700">
            <a:solidFill>
              <a:schemeClr val="tx1"/>
            </a:solidFill>
            <a:miter lim="800000"/>
            <a:headEnd/>
            <a:tailEnd/>
          </a:ln>
          <a:effectLst>
            <a:outerShdw dist="35921" dir="2700000" algn="ctr" rotWithShape="0">
              <a:schemeClr val="folHlink"/>
            </a:outerShdw>
          </a:effectLst>
        </p:spPr>
        <p:txBody>
          <a:bodyPr wrap="none" anchor="ctr"/>
          <a:lstStyle/>
          <a:p>
            <a:pPr eaLnBrk="0" fontAlgn="base" hangingPunct="0">
              <a:spcBef>
                <a:spcPct val="0"/>
              </a:spcBef>
              <a:spcAft>
                <a:spcPct val="0"/>
              </a:spcAft>
              <a:defRPr/>
            </a:pPr>
            <a:endParaRPr lang="en-US" sz="1350">
              <a:solidFill>
                <a:srgbClr val="000000"/>
              </a:solidFill>
              <a:latin typeface="Arial" panose="020B0604020202020204" pitchFamily="34" charset="0"/>
            </a:endParaRPr>
          </a:p>
        </p:txBody>
      </p:sp>
      <p:sp>
        <p:nvSpPr>
          <p:cNvPr id="96" name="AutoShape 20"/>
          <p:cNvSpPr>
            <a:spLocks noChangeArrowheads="1"/>
          </p:cNvSpPr>
          <p:nvPr/>
        </p:nvSpPr>
        <p:spPr bwMode="gray">
          <a:xfrm rot="10800000">
            <a:off x="8229250" y="2743658"/>
            <a:ext cx="201287" cy="2034728"/>
          </a:xfrm>
          <a:prstGeom prst="rect">
            <a:avLst/>
          </a:prstGeom>
          <a:solidFill>
            <a:schemeClr val="tx1"/>
          </a:solidFill>
          <a:ln w="12700">
            <a:solidFill>
              <a:schemeClr val="tx1"/>
            </a:solidFill>
            <a:miter lim="800000"/>
            <a:headEnd/>
            <a:tailEnd/>
          </a:ln>
          <a:effectLst>
            <a:outerShdw dist="35921" dir="2700000" algn="ctr" rotWithShape="0">
              <a:schemeClr val="folHlink"/>
            </a:outerShdw>
          </a:effectLst>
        </p:spPr>
        <p:txBody>
          <a:bodyPr wrap="none" anchor="ctr"/>
          <a:lstStyle/>
          <a:p>
            <a:pPr eaLnBrk="0" fontAlgn="base" hangingPunct="0">
              <a:spcBef>
                <a:spcPct val="0"/>
              </a:spcBef>
              <a:spcAft>
                <a:spcPct val="0"/>
              </a:spcAft>
              <a:defRPr/>
            </a:pPr>
            <a:endParaRPr lang="en-US" sz="1350">
              <a:solidFill>
                <a:srgbClr val="000000"/>
              </a:solidFill>
              <a:latin typeface="Arial" panose="020B0604020202020204" pitchFamily="34" charset="0"/>
            </a:endParaRPr>
          </a:p>
        </p:txBody>
      </p:sp>
      <p:sp>
        <p:nvSpPr>
          <p:cNvPr id="77" name="AutoShape 20"/>
          <p:cNvSpPr>
            <a:spLocks noChangeArrowheads="1"/>
          </p:cNvSpPr>
          <p:nvPr/>
        </p:nvSpPr>
        <p:spPr bwMode="gray">
          <a:xfrm rot="10800000">
            <a:off x="7563778" y="2802008"/>
            <a:ext cx="201287" cy="2034728"/>
          </a:xfrm>
          <a:prstGeom prst="rect">
            <a:avLst/>
          </a:prstGeom>
          <a:solidFill>
            <a:schemeClr val="tx1"/>
          </a:solidFill>
          <a:ln w="12700">
            <a:solidFill>
              <a:schemeClr val="tx1"/>
            </a:solidFill>
            <a:miter lim="800000"/>
            <a:headEnd/>
            <a:tailEnd/>
          </a:ln>
          <a:effectLst>
            <a:outerShdw dist="35921" dir="2700000" algn="ctr" rotWithShape="0">
              <a:schemeClr val="folHlink"/>
            </a:outerShdw>
          </a:effectLst>
        </p:spPr>
        <p:txBody>
          <a:bodyPr wrap="none" anchor="ctr"/>
          <a:lstStyle/>
          <a:p>
            <a:pPr eaLnBrk="0" fontAlgn="base" hangingPunct="0">
              <a:spcBef>
                <a:spcPct val="0"/>
              </a:spcBef>
              <a:spcAft>
                <a:spcPct val="0"/>
              </a:spcAft>
              <a:defRPr/>
            </a:pPr>
            <a:endParaRPr lang="en-US" sz="1350">
              <a:solidFill>
                <a:srgbClr val="000000"/>
              </a:solidFill>
              <a:latin typeface="Arial" panose="020B0604020202020204" pitchFamily="34" charset="0"/>
            </a:endParaRPr>
          </a:p>
        </p:txBody>
      </p:sp>
      <p:sp>
        <p:nvSpPr>
          <p:cNvPr id="68" name="AutoShape 20"/>
          <p:cNvSpPr>
            <a:spLocks noChangeArrowheads="1"/>
          </p:cNvSpPr>
          <p:nvPr/>
        </p:nvSpPr>
        <p:spPr bwMode="gray">
          <a:xfrm rot="10800000">
            <a:off x="6351830" y="2459632"/>
            <a:ext cx="193738" cy="2354958"/>
          </a:xfrm>
          <a:prstGeom prst="rect">
            <a:avLst/>
          </a:prstGeom>
          <a:solidFill>
            <a:schemeClr val="tx1"/>
          </a:solidFill>
          <a:ln w="12700">
            <a:solidFill>
              <a:schemeClr val="tx1"/>
            </a:solidFill>
            <a:miter lim="800000"/>
            <a:headEnd/>
            <a:tailEnd/>
          </a:ln>
          <a:effectLst>
            <a:outerShdw dist="35921" dir="2700000" algn="ctr" rotWithShape="0">
              <a:schemeClr val="folHlink"/>
            </a:outerShdw>
          </a:effectLst>
        </p:spPr>
        <p:txBody>
          <a:bodyPr wrap="none" anchor="ctr"/>
          <a:lstStyle/>
          <a:p>
            <a:pPr eaLnBrk="0" fontAlgn="base" hangingPunct="0">
              <a:spcBef>
                <a:spcPct val="0"/>
              </a:spcBef>
              <a:spcAft>
                <a:spcPct val="0"/>
              </a:spcAft>
              <a:defRPr/>
            </a:pPr>
            <a:endParaRPr lang="en-US" sz="1350">
              <a:solidFill>
                <a:srgbClr val="000000"/>
              </a:solidFill>
              <a:latin typeface="Arial" panose="020B0604020202020204" pitchFamily="34" charset="0"/>
            </a:endParaRPr>
          </a:p>
        </p:txBody>
      </p:sp>
      <p:sp>
        <p:nvSpPr>
          <p:cNvPr id="76" name="AutoShape 20"/>
          <p:cNvSpPr>
            <a:spLocks noChangeArrowheads="1"/>
          </p:cNvSpPr>
          <p:nvPr/>
        </p:nvSpPr>
        <p:spPr bwMode="gray">
          <a:xfrm rot="10800000">
            <a:off x="4787170" y="2401598"/>
            <a:ext cx="193738" cy="2354958"/>
          </a:xfrm>
          <a:prstGeom prst="rect">
            <a:avLst/>
          </a:prstGeom>
          <a:solidFill>
            <a:schemeClr val="tx1"/>
          </a:solidFill>
          <a:ln w="12700">
            <a:solidFill>
              <a:schemeClr val="tx1"/>
            </a:solidFill>
            <a:miter lim="800000"/>
            <a:headEnd/>
            <a:tailEnd/>
          </a:ln>
          <a:effectLst>
            <a:outerShdw dist="35921" dir="2700000" algn="ctr" rotWithShape="0">
              <a:schemeClr val="folHlink"/>
            </a:outerShdw>
          </a:effectLst>
        </p:spPr>
        <p:txBody>
          <a:bodyPr wrap="none" anchor="ctr"/>
          <a:lstStyle/>
          <a:p>
            <a:pPr eaLnBrk="0" fontAlgn="base" hangingPunct="0">
              <a:spcBef>
                <a:spcPct val="0"/>
              </a:spcBef>
              <a:spcAft>
                <a:spcPct val="0"/>
              </a:spcAft>
              <a:defRPr/>
            </a:pPr>
            <a:endParaRPr lang="en-US" sz="1350">
              <a:solidFill>
                <a:srgbClr val="000000"/>
              </a:solidFill>
              <a:latin typeface="Arial" panose="020B0604020202020204" pitchFamily="34" charset="0"/>
            </a:endParaRPr>
          </a:p>
        </p:txBody>
      </p:sp>
      <p:sp>
        <p:nvSpPr>
          <p:cNvPr id="75" name="AutoShape 20"/>
          <p:cNvSpPr>
            <a:spLocks noChangeArrowheads="1"/>
          </p:cNvSpPr>
          <p:nvPr/>
        </p:nvSpPr>
        <p:spPr bwMode="gray">
          <a:xfrm rot="16200000">
            <a:off x="8775323" y="1093837"/>
            <a:ext cx="436855" cy="3114009"/>
          </a:xfrm>
          <a:prstGeom prst="downArrow">
            <a:avLst>
              <a:gd name="adj1" fmla="val 50000"/>
              <a:gd name="adj2" fmla="val 94464"/>
            </a:avLst>
          </a:prstGeom>
          <a:solidFill>
            <a:schemeClr val="tx1"/>
          </a:solidFill>
          <a:ln w="12700">
            <a:solidFill>
              <a:schemeClr val="tx1"/>
            </a:solidFill>
            <a:miter lim="800000"/>
            <a:headEnd/>
            <a:tailEnd/>
          </a:ln>
          <a:effectLst>
            <a:outerShdw dist="35921" dir="2700000" algn="ctr" rotWithShape="0">
              <a:schemeClr val="folHlink"/>
            </a:outerShdw>
          </a:effectLst>
        </p:spPr>
        <p:txBody>
          <a:bodyPr wrap="none" anchor="ctr"/>
          <a:lstStyle/>
          <a:p>
            <a:pPr eaLnBrk="0" fontAlgn="base" hangingPunct="0">
              <a:spcBef>
                <a:spcPct val="0"/>
              </a:spcBef>
              <a:spcAft>
                <a:spcPct val="0"/>
              </a:spcAft>
              <a:defRPr/>
            </a:pPr>
            <a:endParaRPr lang="en-US" sz="1350">
              <a:solidFill>
                <a:srgbClr val="000000"/>
              </a:solidFill>
              <a:latin typeface="Arial" panose="020B0604020202020204" pitchFamily="34" charset="0"/>
            </a:endParaRPr>
          </a:p>
        </p:txBody>
      </p:sp>
      <p:sp>
        <p:nvSpPr>
          <p:cNvPr id="74" name="AutoShape 20"/>
          <p:cNvSpPr>
            <a:spLocks noChangeArrowheads="1"/>
          </p:cNvSpPr>
          <p:nvPr/>
        </p:nvSpPr>
        <p:spPr bwMode="gray">
          <a:xfrm rot="16200000">
            <a:off x="7450536" y="1604125"/>
            <a:ext cx="436855" cy="5763583"/>
          </a:xfrm>
          <a:prstGeom prst="downArrow">
            <a:avLst>
              <a:gd name="adj1" fmla="val 50000"/>
              <a:gd name="adj2" fmla="val 94464"/>
            </a:avLst>
          </a:prstGeom>
          <a:solidFill>
            <a:schemeClr val="tx1"/>
          </a:solidFill>
          <a:ln w="12700">
            <a:solidFill>
              <a:schemeClr val="tx1"/>
            </a:solidFill>
            <a:miter lim="800000"/>
            <a:headEnd/>
            <a:tailEnd/>
          </a:ln>
          <a:effectLst>
            <a:outerShdw dist="35921" dir="2700000" algn="ctr" rotWithShape="0">
              <a:schemeClr val="folHlink"/>
            </a:outerShdw>
          </a:effectLst>
        </p:spPr>
        <p:txBody>
          <a:bodyPr wrap="none" anchor="ctr"/>
          <a:lstStyle/>
          <a:p>
            <a:pPr eaLnBrk="0" fontAlgn="base" hangingPunct="0">
              <a:spcBef>
                <a:spcPct val="0"/>
              </a:spcBef>
              <a:spcAft>
                <a:spcPct val="0"/>
              </a:spcAft>
              <a:defRPr/>
            </a:pPr>
            <a:endParaRPr lang="en-US" sz="1350">
              <a:solidFill>
                <a:srgbClr val="000000"/>
              </a:solidFill>
              <a:latin typeface="Arial" panose="020B0604020202020204" pitchFamily="34" charset="0"/>
            </a:endParaRPr>
          </a:p>
        </p:txBody>
      </p:sp>
      <p:sp>
        <p:nvSpPr>
          <p:cNvPr id="45" name="AutoShape 20"/>
          <p:cNvSpPr>
            <a:spLocks noChangeArrowheads="1"/>
          </p:cNvSpPr>
          <p:nvPr/>
        </p:nvSpPr>
        <p:spPr bwMode="gray">
          <a:xfrm rot="16200000">
            <a:off x="6018177" y="-735522"/>
            <a:ext cx="436855" cy="8628298"/>
          </a:xfrm>
          <a:prstGeom prst="downArrow">
            <a:avLst>
              <a:gd name="adj1" fmla="val 50000"/>
              <a:gd name="adj2" fmla="val 94464"/>
            </a:avLst>
          </a:prstGeom>
          <a:solidFill>
            <a:schemeClr val="tx1"/>
          </a:solidFill>
          <a:ln w="12700">
            <a:solidFill>
              <a:schemeClr val="tx1"/>
            </a:solidFill>
            <a:miter lim="800000"/>
            <a:headEnd/>
            <a:tailEnd/>
          </a:ln>
          <a:effectLst>
            <a:outerShdw dist="35921" dir="2700000" algn="ctr" rotWithShape="0">
              <a:schemeClr val="folHlink"/>
            </a:outerShdw>
          </a:effectLst>
        </p:spPr>
        <p:txBody>
          <a:bodyPr wrap="none" anchor="ctr"/>
          <a:lstStyle/>
          <a:p>
            <a:pPr eaLnBrk="0" fontAlgn="base" hangingPunct="0">
              <a:spcBef>
                <a:spcPct val="0"/>
              </a:spcBef>
              <a:spcAft>
                <a:spcPct val="0"/>
              </a:spcAft>
              <a:defRPr/>
            </a:pPr>
            <a:endParaRPr lang="en-US" sz="1200">
              <a:solidFill>
                <a:srgbClr val="000000"/>
              </a:solidFill>
              <a:latin typeface="Arial" panose="020B0604020202020204" pitchFamily="34" charset="0"/>
            </a:endParaRPr>
          </a:p>
        </p:txBody>
      </p:sp>
      <p:sp>
        <p:nvSpPr>
          <p:cNvPr id="46" name="Rectangle 14"/>
          <p:cNvSpPr>
            <a:spLocks noChangeArrowheads="1"/>
          </p:cNvSpPr>
          <p:nvPr/>
        </p:nvSpPr>
        <p:spPr bwMode="auto">
          <a:xfrm>
            <a:off x="5829673" y="3215900"/>
            <a:ext cx="1267405" cy="720058"/>
          </a:xfrm>
          <a:prstGeom prst="rect">
            <a:avLst/>
          </a:prstGeom>
          <a:gradFill>
            <a:gsLst>
              <a:gs pos="50000">
                <a:srgbClr val="33CCCC"/>
              </a:gs>
              <a:gs pos="50000">
                <a:srgbClr val="FF0000"/>
              </a:gs>
            </a:gsLst>
            <a:lin ang="2700000" scaled="1"/>
          </a:gradFill>
          <a:ln w="9525">
            <a:solidFill>
              <a:srgbClr val="000000"/>
            </a:solidFill>
            <a:miter lim="800000"/>
            <a:headEnd/>
            <a:tailEnd/>
          </a:ln>
        </p:spPr>
        <p:txBody>
          <a:bodyPr lIns="68580" rIns="68580" anchor="ctr" anchorCtr="0"/>
          <a:lstStyle/>
          <a:p>
            <a:pPr algn="ctr" eaLnBrk="0" fontAlgn="base" hangingPunct="0">
              <a:spcBef>
                <a:spcPct val="0"/>
              </a:spcBef>
              <a:spcAft>
                <a:spcPct val="0"/>
              </a:spcAft>
              <a:defRPr/>
            </a:pPr>
            <a:r>
              <a:rPr lang="en-US" sz="675" b="1" dirty="0">
                <a:solidFill>
                  <a:srgbClr val="000000"/>
                </a:solidFill>
                <a:latin typeface="Arial" panose="020B0604020202020204" pitchFamily="34" charset="0"/>
              </a:rPr>
              <a:t>AEGD or</a:t>
            </a:r>
          </a:p>
          <a:p>
            <a:pPr algn="ctr" eaLnBrk="0" fontAlgn="base" hangingPunct="0">
              <a:spcBef>
                <a:spcPct val="0"/>
              </a:spcBef>
              <a:spcAft>
                <a:spcPct val="0"/>
              </a:spcAft>
              <a:defRPr/>
            </a:pPr>
            <a:r>
              <a:rPr lang="en-US" sz="675" b="1" dirty="0">
                <a:solidFill>
                  <a:srgbClr val="000000"/>
                </a:solidFill>
                <a:latin typeface="Arial" panose="020B0604020202020204" pitchFamily="34" charset="0"/>
              </a:rPr>
              <a:t>SPECIALTY DEPUTY DIRECTOR or PROGRAM DIRECTOR</a:t>
            </a:r>
          </a:p>
        </p:txBody>
      </p:sp>
      <p:sp>
        <p:nvSpPr>
          <p:cNvPr id="48" name="Rectangle 18"/>
          <p:cNvSpPr>
            <a:spLocks noChangeArrowheads="1"/>
          </p:cNvSpPr>
          <p:nvPr/>
        </p:nvSpPr>
        <p:spPr bwMode="auto">
          <a:xfrm>
            <a:off x="8670338" y="3218846"/>
            <a:ext cx="748244" cy="720058"/>
          </a:xfrm>
          <a:prstGeom prst="rect">
            <a:avLst/>
          </a:prstGeom>
          <a:solidFill>
            <a:srgbClr val="57D5DF"/>
          </a:solidFill>
          <a:ln w="9525">
            <a:solidFill>
              <a:srgbClr val="000000"/>
            </a:solidFill>
            <a:miter lim="800000"/>
            <a:headEnd/>
            <a:tailEnd/>
          </a:ln>
        </p:spPr>
        <p:txBody>
          <a:bodyPr lIns="68580" rIns="68580" anchor="ctr" anchorCtr="0"/>
          <a:lstStyle/>
          <a:p>
            <a:pPr algn="ctr" eaLnBrk="0" fontAlgn="base" hangingPunct="0">
              <a:spcBef>
                <a:spcPct val="0"/>
              </a:spcBef>
              <a:spcAft>
                <a:spcPct val="0"/>
              </a:spcAft>
              <a:defRPr/>
            </a:pPr>
            <a:r>
              <a:rPr lang="en-US" sz="675" b="1" dirty="0">
                <a:solidFill>
                  <a:srgbClr val="000000"/>
                </a:solidFill>
                <a:latin typeface="Arial" panose="020B0604020202020204" pitchFamily="34" charset="0"/>
              </a:rPr>
              <a:t>SPECIALTY CONSULTANT</a:t>
            </a:r>
          </a:p>
        </p:txBody>
      </p:sp>
      <p:sp>
        <p:nvSpPr>
          <p:cNvPr id="49" name="Rectangle 19"/>
          <p:cNvSpPr>
            <a:spLocks noChangeArrowheads="1"/>
          </p:cNvSpPr>
          <p:nvPr/>
        </p:nvSpPr>
        <p:spPr bwMode="auto">
          <a:xfrm>
            <a:off x="5393315" y="2320535"/>
            <a:ext cx="274320" cy="2565106"/>
          </a:xfrm>
          <a:prstGeom prst="rect">
            <a:avLst/>
          </a:prstGeom>
          <a:solidFill>
            <a:srgbClr val="FFFF00"/>
          </a:solidFill>
          <a:ln w="9525">
            <a:solidFill>
              <a:srgbClr val="000000"/>
            </a:solidFill>
            <a:miter lim="800000"/>
            <a:headEnd/>
            <a:tailEnd/>
          </a:ln>
        </p:spPr>
        <p:txBody>
          <a:bodyPr lIns="0" rIns="0" anchor="ctr" anchorCtr="0"/>
          <a:lstStyle/>
          <a:p>
            <a:pPr algn="ctr" eaLnBrk="0" fontAlgn="base" hangingPunct="0">
              <a:spcBef>
                <a:spcPct val="0"/>
              </a:spcBef>
              <a:spcAft>
                <a:spcPct val="0"/>
              </a:spcAft>
              <a:defRPr/>
            </a:pPr>
            <a:r>
              <a:rPr lang="en-US" sz="675" b="1" dirty="0">
                <a:solidFill>
                  <a:srgbClr val="000000"/>
                </a:solidFill>
                <a:latin typeface="Arial" panose="020B0604020202020204" pitchFamily="34" charset="0"/>
              </a:rPr>
              <a:t>SDE</a:t>
            </a:r>
          </a:p>
        </p:txBody>
      </p:sp>
      <p:sp>
        <p:nvSpPr>
          <p:cNvPr id="53" name="Text Box 27"/>
          <p:cNvSpPr txBox="1">
            <a:spLocks noChangeArrowheads="1"/>
          </p:cNvSpPr>
          <p:nvPr/>
        </p:nvSpPr>
        <p:spPr bwMode="auto">
          <a:xfrm>
            <a:off x="6260299" y="4878886"/>
            <a:ext cx="533026" cy="213585"/>
          </a:xfrm>
          <a:prstGeom prst="rect">
            <a:avLst/>
          </a:prstGeom>
          <a:noFill/>
          <a:ln w="12700">
            <a:noFill/>
            <a:miter lim="800000"/>
            <a:headEnd/>
            <a:tailEnd/>
          </a:ln>
        </p:spPr>
        <p:txBody>
          <a:bodyPr wrap="square" lIns="0" rIns="0">
            <a:spAutoFit/>
          </a:bodyPr>
          <a:lstStyle/>
          <a:p>
            <a:pPr algn="ctr" eaLnBrk="0" fontAlgn="base" hangingPunct="0">
              <a:spcBef>
                <a:spcPct val="0"/>
              </a:spcBef>
              <a:spcAft>
                <a:spcPct val="0"/>
              </a:spcAft>
              <a:defRPr/>
            </a:pPr>
            <a:r>
              <a:rPr lang="en-US" sz="788" dirty="0">
                <a:solidFill>
                  <a:srgbClr val="000000"/>
                </a:solidFill>
                <a:latin typeface="Arial" panose="020B0604020202020204" pitchFamily="34" charset="0"/>
              </a:rPr>
              <a:t>6-8 </a:t>
            </a:r>
            <a:r>
              <a:rPr lang="en-US" sz="788" dirty="0" err="1">
                <a:solidFill>
                  <a:srgbClr val="000000"/>
                </a:solidFill>
                <a:latin typeface="Arial" panose="020B0604020202020204" pitchFamily="34" charset="0"/>
              </a:rPr>
              <a:t>yrs</a:t>
            </a:r>
            <a:endParaRPr lang="en-US" sz="788" dirty="0">
              <a:solidFill>
                <a:srgbClr val="000000"/>
              </a:solidFill>
              <a:latin typeface="Arial" panose="020B0604020202020204" pitchFamily="34" charset="0"/>
            </a:endParaRPr>
          </a:p>
        </p:txBody>
      </p:sp>
      <p:sp>
        <p:nvSpPr>
          <p:cNvPr id="55" name="Text Box 31"/>
          <p:cNvSpPr txBox="1">
            <a:spLocks noChangeArrowheads="1"/>
          </p:cNvSpPr>
          <p:nvPr/>
        </p:nvSpPr>
        <p:spPr bwMode="auto">
          <a:xfrm>
            <a:off x="7369501" y="4891815"/>
            <a:ext cx="545091" cy="213585"/>
          </a:xfrm>
          <a:prstGeom prst="rect">
            <a:avLst/>
          </a:prstGeom>
          <a:noFill/>
          <a:ln w="12700">
            <a:noFill/>
            <a:miter lim="800000"/>
            <a:headEnd/>
            <a:tailEnd/>
          </a:ln>
        </p:spPr>
        <p:txBody>
          <a:bodyPr wrap="square" lIns="0" rIns="0">
            <a:spAutoFit/>
          </a:bodyPr>
          <a:lstStyle/>
          <a:p>
            <a:pPr algn="ctr" eaLnBrk="0" fontAlgn="base" hangingPunct="0">
              <a:spcBef>
                <a:spcPct val="0"/>
              </a:spcBef>
              <a:spcAft>
                <a:spcPct val="0"/>
              </a:spcAft>
              <a:defRPr/>
            </a:pPr>
            <a:r>
              <a:rPr lang="en-US" sz="788" dirty="0">
                <a:solidFill>
                  <a:srgbClr val="000000"/>
                </a:solidFill>
                <a:latin typeface="Arial" panose="020B0604020202020204" pitchFamily="34" charset="0"/>
              </a:rPr>
              <a:t>2-4 </a:t>
            </a:r>
            <a:r>
              <a:rPr lang="en-US" sz="788" dirty="0" err="1">
                <a:solidFill>
                  <a:srgbClr val="000000"/>
                </a:solidFill>
                <a:latin typeface="Arial" panose="020B0604020202020204" pitchFamily="34" charset="0"/>
              </a:rPr>
              <a:t>yrs</a:t>
            </a:r>
            <a:endParaRPr lang="en-US" sz="788" dirty="0">
              <a:solidFill>
                <a:srgbClr val="000000"/>
              </a:solidFill>
              <a:latin typeface="Arial" panose="020B0604020202020204" pitchFamily="34" charset="0"/>
            </a:endParaRPr>
          </a:p>
        </p:txBody>
      </p:sp>
      <p:sp>
        <p:nvSpPr>
          <p:cNvPr id="56" name="Text Box 32"/>
          <p:cNvSpPr txBox="1">
            <a:spLocks noChangeArrowheads="1"/>
          </p:cNvSpPr>
          <p:nvPr/>
        </p:nvSpPr>
        <p:spPr bwMode="auto">
          <a:xfrm>
            <a:off x="5359782" y="4886899"/>
            <a:ext cx="273078" cy="213585"/>
          </a:xfrm>
          <a:prstGeom prst="rect">
            <a:avLst/>
          </a:prstGeom>
          <a:noFill/>
          <a:ln w="12700">
            <a:noFill/>
            <a:miter lim="800000"/>
            <a:headEnd/>
            <a:tailEnd/>
          </a:ln>
        </p:spPr>
        <p:txBody>
          <a:bodyPr wrap="square" lIns="0" rIns="0">
            <a:spAutoFit/>
          </a:bodyPr>
          <a:lstStyle/>
          <a:p>
            <a:pPr algn="ctr" eaLnBrk="0" fontAlgn="base" hangingPunct="0">
              <a:spcBef>
                <a:spcPct val="0"/>
              </a:spcBef>
              <a:spcAft>
                <a:spcPct val="0"/>
              </a:spcAft>
              <a:defRPr/>
            </a:pPr>
            <a:r>
              <a:rPr lang="en-US" sz="788" dirty="0">
                <a:solidFill>
                  <a:srgbClr val="000000"/>
                </a:solidFill>
                <a:latin typeface="Arial" panose="020B0604020202020204" pitchFamily="34" charset="0"/>
              </a:rPr>
              <a:t>1 </a:t>
            </a:r>
            <a:r>
              <a:rPr lang="en-US" sz="788" dirty="0" err="1">
                <a:solidFill>
                  <a:srgbClr val="000000"/>
                </a:solidFill>
                <a:latin typeface="Arial" panose="020B0604020202020204" pitchFamily="34" charset="0"/>
              </a:rPr>
              <a:t>yr</a:t>
            </a:r>
            <a:endParaRPr lang="en-US" sz="788" dirty="0">
              <a:solidFill>
                <a:srgbClr val="000000"/>
              </a:solidFill>
              <a:latin typeface="Arial" panose="020B0604020202020204" pitchFamily="34" charset="0"/>
            </a:endParaRPr>
          </a:p>
        </p:txBody>
      </p:sp>
      <p:sp>
        <p:nvSpPr>
          <p:cNvPr id="58" name="Text Box 34"/>
          <p:cNvSpPr txBox="1">
            <a:spLocks noChangeArrowheads="1"/>
          </p:cNvSpPr>
          <p:nvPr/>
        </p:nvSpPr>
        <p:spPr bwMode="auto">
          <a:xfrm>
            <a:off x="8392349" y="4872632"/>
            <a:ext cx="542630" cy="213585"/>
          </a:xfrm>
          <a:prstGeom prst="rect">
            <a:avLst/>
          </a:prstGeom>
          <a:noFill/>
          <a:ln w="12700">
            <a:noFill/>
            <a:miter lim="800000"/>
            <a:headEnd/>
            <a:tailEnd/>
          </a:ln>
        </p:spPr>
        <p:txBody>
          <a:bodyPr wrap="square" lIns="0" rIns="0">
            <a:spAutoFit/>
          </a:bodyPr>
          <a:lstStyle/>
          <a:p>
            <a:pPr algn="ctr" eaLnBrk="0" fontAlgn="base" hangingPunct="0">
              <a:spcBef>
                <a:spcPct val="0"/>
              </a:spcBef>
              <a:spcAft>
                <a:spcPct val="0"/>
              </a:spcAft>
              <a:defRPr/>
            </a:pPr>
            <a:r>
              <a:rPr lang="en-US" sz="788" dirty="0">
                <a:solidFill>
                  <a:srgbClr val="000000"/>
                </a:solidFill>
                <a:latin typeface="Arial" panose="020B0604020202020204" pitchFamily="34" charset="0"/>
              </a:rPr>
              <a:t>2-4 </a:t>
            </a:r>
            <a:r>
              <a:rPr lang="en-US" sz="788" dirty="0" err="1">
                <a:solidFill>
                  <a:srgbClr val="000000"/>
                </a:solidFill>
                <a:latin typeface="Arial" panose="020B0604020202020204" pitchFamily="34" charset="0"/>
              </a:rPr>
              <a:t>yrs</a:t>
            </a:r>
            <a:endParaRPr lang="en-US" sz="788" dirty="0">
              <a:solidFill>
                <a:srgbClr val="000000"/>
              </a:solidFill>
              <a:latin typeface="Arial" panose="020B0604020202020204" pitchFamily="34" charset="0"/>
            </a:endParaRPr>
          </a:p>
        </p:txBody>
      </p:sp>
      <p:sp>
        <p:nvSpPr>
          <p:cNvPr id="62" name="Rectangle 14"/>
          <p:cNvSpPr>
            <a:spLocks noChangeArrowheads="1"/>
          </p:cNvSpPr>
          <p:nvPr/>
        </p:nvSpPr>
        <p:spPr bwMode="auto">
          <a:xfrm>
            <a:off x="2342631" y="3218598"/>
            <a:ext cx="1347015" cy="720058"/>
          </a:xfrm>
          <a:prstGeom prst="rect">
            <a:avLst/>
          </a:prstGeom>
          <a:gradFill flip="none" rotWithShape="1">
            <a:gsLst>
              <a:gs pos="84000">
                <a:srgbClr val="92D050"/>
              </a:gs>
              <a:gs pos="86000">
                <a:srgbClr val="FFFF00"/>
              </a:gs>
            </a:gsLst>
            <a:lin ang="8100000" scaled="1"/>
            <a:tileRect/>
          </a:gradFill>
          <a:ln w="9525">
            <a:solidFill>
              <a:srgbClr val="000000"/>
            </a:solidFill>
            <a:miter lim="800000"/>
            <a:headEnd/>
            <a:tailEnd/>
          </a:ln>
        </p:spPr>
        <p:txBody>
          <a:bodyPr anchor="ctr" anchorCtr="0"/>
          <a:lstStyle/>
          <a:p>
            <a:pPr algn="ctr" eaLnBrk="0" fontAlgn="base" hangingPunct="0">
              <a:spcBef>
                <a:spcPct val="0"/>
              </a:spcBef>
              <a:spcAft>
                <a:spcPct val="0"/>
              </a:spcAft>
              <a:defRPr/>
            </a:pPr>
            <a:r>
              <a:rPr lang="en-US" sz="675" b="1" dirty="0">
                <a:solidFill>
                  <a:srgbClr val="000000"/>
                </a:solidFill>
                <a:latin typeface="Arial" panose="020B0604020202020204" pitchFamily="34" charset="0"/>
              </a:rPr>
              <a:t>CLINICAL COMPETENCE,</a:t>
            </a:r>
          </a:p>
          <a:p>
            <a:pPr algn="ctr" eaLnBrk="0" fontAlgn="base" hangingPunct="0">
              <a:spcBef>
                <a:spcPct val="0"/>
              </a:spcBef>
              <a:spcAft>
                <a:spcPct val="0"/>
              </a:spcAft>
              <a:defRPr/>
            </a:pPr>
            <a:r>
              <a:rPr lang="en-US" sz="675" b="1" dirty="0">
                <a:solidFill>
                  <a:srgbClr val="000000"/>
                </a:solidFill>
                <a:latin typeface="Arial" panose="020B0604020202020204" pitchFamily="34" charset="0"/>
              </a:rPr>
              <a:t>OFFICERSHIP,</a:t>
            </a:r>
          </a:p>
          <a:p>
            <a:pPr algn="ctr" eaLnBrk="0" fontAlgn="base" hangingPunct="0">
              <a:spcBef>
                <a:spcPct val="0"/>
              </a:spcBef>
              <a:spcAft>
                <a:spcPct val="0"/>
              </a:spcAft>
              <a:defRPr/>
            </a:pPr>
            <a:r>
              <a:rPr lang="en-US" sz="675" b="1" dirty="0">
                <a:solidFill>
                  <a:srgbClr val="000000"/>
                </a:solidFill>
                <a:latin typeface="Arial" panose="020B0604020202020204" pitchFamily="34" charset="0"/>
              </a:rPr>
              <a:t>SPECIALTY TRAINING</a:t>
            </a:r>
          </a:p>
        </p:txBody>
      </p:sp>
      <p:sp>
        <p:nvSpPr>
          <p:cNvPr id="63" name="Text Box 27"/>
          <p:cNvSpPr txBox="1">
            <a:spLocks noChangeArrowheads="1"/>
          </p:cNvSpPr>
          <p:nvPr/>
        </p:nvSpPr>
        <p:spPr bwMode="auto">
          <a:xfrm>
            <a:off x="2663205" y="3919719"/>
            <a:ext cx="1034594" cy="207749"/>
          </a:xfrm>
          <a:prstGeom prst="rect">
            <a:avLst/>
          </a:prstGeom>
          <a:noFill/>
          <a:ln w="12700">
            <a:noFill/>
            <a:miter lim="800000"/>
            <a:headEnd/>
            <a:tailEnd/>
          </a:ln>
        </p:spPr>
        <p:txBody>
          <a:bodyPr wrap="square" lIns="0" rIns="0">
            <a:spAutoFit/>
          </a:bodyPr>
          <a:lstStyle/>
          <a:p>
            <a:pPr algn="ctr" eaLnBrk="0" fontAlgn="base" hangingPunct="0">
              <a:spcBef>
                <a:spcPct val="0"/>
              </a:spcBef>
              <a:spcAft>
                <a:spcPct val="0"/>
              </a:spcAft>
              <a:defRPr/>
            </a:pPr>
            <a:r>
              <a:rPr lang="en-US" sz="750" dirty="0">
                <a:solidFill>
                  <a:srgbClr val="000000"/>
                </a:solidFill>
                <a:latin typeface="Arial" panose="020B0604020202020204" pitchFamily="34" charset="0"/>
              </a:rPr>
              <a:t>8-10 </a:t>
            </a:r>
            <a:r>
              <a:rPr lang="en-US" sz="750" dirty="0" err="1">
                <a:solidFill>
                  <a:srgbClr val="000000"/>
                </a:solidFill>
                <a:latin typeface="Arial" panose="020B0604020202020204" pitchFamily="34" charset="0"/>
              </a:rPr>
              <a:t>yrs</a:t>
            </a:r>
            <a:endParaRPr lang="en-US" sz="750" dirty="0">
              <a:solidFill>
                <a:srgbClr val="000000"/>
              </a:solidFill>
              <a:latin typeface="Arial" panose="020B0604020202020204" pitchFamily="34" charset="0"/>
            </a:endParaRPr>
          </a:p>
        </p:txBody>
      </p:sp>
      <p:sp>
        <p:nvSpPr>
          <p:cNvPr id="64" name="Rectangle 22"/>
          <p:cNvSpPr>
            <a:spLocks noChangeArrowheads="1"/>
          </p:cNvSpPr>
          <p:nvPr/>
        </p:nvSpPr>
        <p:spPr bwMode="auto">
          <a:xfrm>
            <a:off x="4231677" y="3218598"/>
            <a:ext cx="1024736" cy="720058"/>
          </a:xfrm>
          <a:prstGeom prst="rect">
            <a:avLst/>
          </a:prstGeom>
          <a:solidFill>
            <a:srgbClr val="57D5DF"/>
          </a:solidFill>
          <a:ln w="9525">
            <a:solidFill>
              <a:srgbClr val="000000"/>
            </a:solidFill>
            <a:miter lim="800000"/>
            <a:headEnd/>
            <a:tailEnd/>
          </a:ln>
        </p:spPr>
        <p:txBody>
          <a:bodyPr lIns="68580" rIns="68580" anchor="ctr" anchorCtr="0"/>
          <a:lstStyle/>
          <a:p>
            <a:pPr algn="ctr" eaLnBrk="0" fontAlgn="base" hangingPunct="0">
              <a:spcBef>
                <a:spcPct val="0"/>
              </a:spcBef>
              <a:spcAft>
                <a:spcPct val="0"/>
              </a:spcAft>
              <a:defRPr/>
            </a:pPr>
            <a:r>
              <a:rPr lang="en-US" sz="675" b="1" dirty="0">
                <a:solidFill>
                  <a:srgbClr val="000000"/>
                </a:solidFill>
                <a:latin typeface="Arial" panose="020B0604020202020204" pitchFamily="34" charset="0"/>
              </a:rPr>
              <a:t>SPECIALTY TRAINING, RESIDENCY INSTRUCTOR / USUHS APPT </a:t>
            </a:r>
          </a:p>
        </p:txBody>
      </p:sp>
      <p:sp>
        <p:nvSpPr>
          <p:cNvPr id="65" name="Text Box 27"/>
          <p:cNvSpPr txBox="1">
            <a:spLocks noChangeArrowheads="1"/>
          </p:cNvSpPr>
          <p:nvPr/>
        </p:nvSpPr>
        <p:spPr bwMode="auto">
          <a:xfrm>
            <a:off x="4525327" y="4891816"/>
            <a:ext cx="748736" cy="213585"/>
          </a:xfrm>
          <a:prstGeom prst="rect">
            <a:avLst/>
          </a:prstGeom>
          <a:noFill/>
          <a:ln w="12700">
            <a:noFill/>
            <a:miter lim="800000"/>
            <a:headEnd/>
            <a:tailEnd/>
          </a:ln>
        </p:spPr>
        <p:txBody>
          <a:bodyPr wrap="square" lIns="0" rIns="0">
            <a:spAutoFit/>
          </a:bodyPr>
          <a:lstStyle/>
          <a:p>
            <a:pPr algn="ctr" eaLnBrk="0" fontAlgn="base" hangingPunct="0">
              <a:spcBef>
                <a:spcPct val="0"/>
              </a:spcBef>
              <a:spcAft>
                <a:spcPct val="0"/>
              </a:spcAft>
              <a:defRPr/>
            </a:pPr>
            <a:r>
              <a:rPr lang="en-US" sz="788" dirty="0">
                <a:solidFill>
                  <a:srgbClr val="000000"/>
                </a:solidFill>
                <a:latin typeface="Arial" panose="020B0604020202020204" pitchFamily="34" charset="0"/>
              </a:rPr>
              <a:t>2-3 </a:t>
            </a:r>
            <a:r>
              <a:rPr lang="en-US" sz="788" dirty="0" err="1">
                <a:solidFill>
                  <a:srgbClr val="000000"/>
                </a:solidFill>
                <a:latin typeface="Arial" panose="020B0604020202020204" pitchFamily="34" charset="0"/>
              </a:rPr>
              <a:t>yrs</a:t>
            </a:r>
            <a:endParaRPr lang="en-US" sz="788" dirty="0">
              <a:solidFill>
                <a:srgbClr val="000000"/>
              </a:solidFill>
              <a:latin typeface="Arial" panose="020B0604020202020204" pitchFamily="34" charset="0"/>
            </a:endParaRPr>
          </a:p>
        </p:txBody>
      </p:sp>
      <p:sp>
        <p:nvSpPr>
          <p:cNvPr id="66" name="Rectangle 14"/>
          <p:cNvSpPr>
            <a:spLocks noChangeArrowheads="1"/>
          </p:cNvSpPr>
          <p:nvPr/>
        </p:nvSpPr>
        <p:spPr bwMode="auto">
          <a:xfrm>
            <a:off x="2036469" y="3218598"/>
            <a:ext cx="225952" cy="720058"/>
          </a:xfrm>
          <a:prstGeom prst="rect">
            <a:avLst/>
          </a:prstGeom>
          <a:solidFill>
            <a:srgbClr val="92D050"/>
          </a:solidFill>
          <a:ln w="9525">
            <a:solidFill>
              <a:srgbClr val="000000"/>
            </a:solidFill>
            <a:miter lim="800000"/>
            <a:headEnd/>
            <a:tailEnd/>
          </a:ln>
        </p:spPr>
        <p:txBody>
          <a:bodyPr anchor="ctr" anchorCtr="0"/>
          <a:lstStyle/>
          <a:p>
            <a:pPr algn="ctr" eaLnBrk="0" fontAlgn="base" hangingPunct="0">
              <a:spcBef>
                <a:spcPct val="0"/>
              </a:spcBef>
              <a:spcAft>
                <a:spcPct val="0"/>
              </a:spcAft>
              <a:defRPr/>
            </a:pPr>
            <a:r>
              <a:rPr lang="en-US" sz="675" b="1" dirty="0">
                <a:solidFill>
                  <a:srgbClr val="000000"/>
                </a:solidFill>
                <a:latin typeface="Arial" panose="020B0604020202020204" pitchFamily="34" charset="0"/>
              </a:rPr>
              <a:t>AEGD</a:t>
            </a:r>
          </a:p>
        </p:txBody>
      </p:sp>
      <p:sp>
        <p:nvSpPr>
          <p:cNvPr id="69" name="Text Box 32"/>
          <p:cNvSpPr txBox="1">
            <a:spLocks noChangeArrowheads="1"/>
          </p:cNvSpPr>
          <p:nvPr/>
        </p:nvSpPr>
        <p:spPr bwMode="auto">
          <a:xfrm>
            <a:off x="2012905" y="3912843"/>
            <a:ext cx="273078" cy="207749"/>
          </a:xfrm>
          <a:prstGeom prst="rect">
            <a:avLst/>
          </a:prstGeom>
          <a:noFill/>
          <a:ln w="12700">
            <a:noFill/>
            <a:miter lim="800000"/>
            <a:headEnd/>
            <a:tailEnd/>
          </a:ln>
        </p:spPr>
        <p:txBody>
          <a:bodyPr wrap="square" lIns="0" rIns="0">
            <a:spAutoFit/>
          </a:bodyPr>
          <a:lstStyle/>
          <a:p>
            <a:pPr algn="ctr" eaLnBrk="0" fontAlgn="base" hangingPunct="0">
              <a:spcBef>
                <a:spcPct val="0"/>
              </a:spcBef>
              <a:spcAft>
                <a:spcPct val="0"/>
              </a:spcAft>
              <a:defRPr/>
            </a:pPr>
            <a:r>
              <a:rPr lang="en-US" sz="750" dirty="0">
                <a:solidFill>
                  <a:srgbClr val="000000"/>
                </a:solidFill>
                <a:latin typeface="Arial" panose="020B0604020202020204" pitchFamily="34" charset="0"/>
              </a:rPr>
              <a:t>1 </a:t>
            </a:r>
            <a:r>
              <a:rPr lang="en-US" sz="750" dirty="0" err="1">
                <a:solidFill>
                  <a:srgbClr val="000000"/>
                </a:solidFill>
                <a:latin typeface="Arial" panose="020B0604020202020204" pitchFamily="34" charset="0"/>
              </a:rPr>
              <a:t>yr</a:t>
            </a:r>
            <a:endParaRPr lang="en-US" sz="750" dirty="0">
              <a:solidFill>
                <a:srgbClr val="000000"/>
              </a:solidFill>
              <a:latin typeface="Arial" panose="020B0604020202020204" pitchFamily="34" charset="0"/>
            </a:endParaRPr>
          </a:p>
        </p:txBody>
      </p:sp>
      <p:sp>
        <p:nvSpPr>
          <p:cNvPr id="2" name="TextBox 1"/>
          <p:cNvSpPr txBox="1"/>
          <p:nvPr/>
        </p:nvSpPr>
        <p:spPr>
          <a:xfrm>
            <a:off x="2290962" y="1600081"/>
            <a:ext cx="434734" cy="230832"/>
          </a:xfrm>
          <a:prstGeom prst="rect">
            <a:avLst/>
          </a:prstGeom>
          <a:noFill/>
        </p:spPr>
        <p:txBody>
          <a:bodyPr wrap="none" rtlCol="0">
            <a:spAutoFit/>
          </a:bodyPr>
          <a:lstStyle/>
          <a:p>
            <a:pPr eaLnBrk="0" fontAlgn="base" hangingPunct="0">
              <a:spcBef>
                <a:spcPct val="0"/>
              </a:spcBef>
              <a:spcAft>
                <a:spcPct val="0"/>
              </a:spcAft>
              <a:defRPr/>
            </a:pPr>
            <a:r>
              <a:rPr lang="en-US" sz="900" b="1" dirty="0">
                <a:solidFill>
                  <a:srgbClr val="000000"/>
                </a:solidFill>
                <a:latin typeface="Arial" panose="020B0604020202020204" pitchFamily="34" charset="0"/>
              </a:rPr>
              <a:t>PME</a:t>
            </a:r>
          </a:p>
        </p:txBody>
      </p:sp>
      <p:sp>
        <p:nvSpPr>
          <p:cNvPr id="70" name="Rectangle 22"/>
          <p:cNvSpPr>
            <a:spLocks noChangeArrowheads="1"/>
          </p:cNvSpPr>
          <p:nvPr/>
        </p:nvSpPr>
        <p:spPr bwMode="auto">
          <a:xfrm>
            <a:off x="4231677" y="2318522"/>
            <a:ext cx="1042386" cy="720058"/>
          </a:xfrm>
          <a:prstGeom prst="rect">
            <a:avLst/>
          </a:prstGeom>
          <a:solidFill>
            <a:srgbClr val="008000"/>
          </a:solidFill>
          <a:ln w="9525">
            <a:solidFill>
              <a:srgbClr val="000000"/>
            </a:solidFill>
            <a:miter lim="800000"/>
            <a:headEnd/>
            <a:tailEnd/>
          </a:ln>
        </p:spPr>
        <p:txBody>
          <a:bodyPr lIns="68580" rIns="68580" anchor="ctr" anchorCtr="0"/>
          <a:lstStyle/>
          <a:p>
            <a:pPr algn="ctr" eaLnBrk="0" fontAlgn="base" hangingPunct="0">
              <a:spcBef>
                <a:spcPct val="0"/>
              </a:spcBef>
              <a:spcAft>
                <a:spcPct val="0"/>
              </a:spcAft>
              <a:defRPr/>
            </a:pPr>
            <a:r>
              <a:rPr lang="en-US" sz="675" b="1" dirty="0">
                <a:solidFill>
                  <a:srgbClr val="FFFFFF"/>
                </a:solidFill>
                <a:latin typeface="Arial" panose="020B0604020202020204" pitchFamily="34" charset="0"/>
              </a:rPr>
              <a:t>CLNICAL MENTOR</a:t>
            </a:r>
          </a:p>
        </p:txBody>
      </p:sp>
      <p:sp>
        <p:nvSpPr>
          <p:cNvPr id="71" name="Rectangle 22"/>
          <p:cNvSpPr>
            <a:spLocks noChangeArrowheads="1"/>
          </p:cNvSpPr>
          <p:nvPr/>
        </p:nvSpPr>
        <p:spPr bwMode="auto">
          <a:xfrm>
            <a:off x="4231677" y="4163773"/>
            <a:ext cx="1024736" cy="720058"/>
          </a:xfrm>
          <a:prstGeom prst="rect">
            <a:avLst/>
          </a:prstGeom>
          <a:gradFill>
            <a:gsLst>
              <a:gs pos="49550">
                <a:srgbClr val="7030A0"/>
              </a:gs>
              <a:gs pos="41000">
                <a:srgbClr val="7030A0"/>
              </a:gs>
              <a:gs pos="40000">
                <a:srgbClr val="0000FF"/>
              </a:gs>
              <a:gs pos="59000">
                <a:srgbClr val="7030A0"/>
              </a:gs>
              <a:gs pos="60000">
                <a:srgbClr val="FF0000"/>
              </a:gs>
            </a:gsLst>
            <a:lin ang="2700000" scaled="1"/>
          </a:gradFill>
          <a:ln w="9525">
            <a:solidFill>
              <a:srgbClr val="000000"/>
            </a:solidFill>
            <a:miter lim="800000"/>
            <a:headEnd/>
            <a:tailEnd/>
          </a:ln>
        </p:spPr>
        <p:txBody>
          <a:bodyPr lIns="68580" rIns="68580" anchor="ctr" anchorCtr="0"/>
          <a:lstStyle/>
          <a:p>
            <a:pPr algn="ctr" eaLnBrk="0" fontAlgn="base" hangingPunct="0">
              <a:spcBef>
                <a:spcPct val="0"/>
              </a:spcBef>
              <a:spcAft>
                <a:spcPct val="0"/>
              </a:spcAft>
              <a:defRPr/>
            </a:pPr>
            <a:endParaRPr lang="en-US" sz="675" b="1" dirty="0">
              <a:pattFill prst="smGrid">
                <a:fgClr>
                  <a:srgbClr val="FFFFFF"/>
                </a:fgClr>
                <a:bgClr>
                  <a:srgbClr val="FFFFFF"/>
                </a:bgClr>
              </a:pattFill>
              <a:effectLst>
                <a:outerShdw blurRad="38100" dist="38100" dir="2700000" algn="tl">
                  <a:srgbClr val="000000">
                    <a:alpha val="43137"/>
                  </a:srgbClr>
                </a:outerShdw>
              </a:effectLst>
              <a:latin typeface="Arial" panose="020B0604020202020204" pitchFamily="34" charset="0"/>
            </a:endParaRPr>
          </a:p>
          <a:p>
            <a:pPr algn="ctr" eaLnBrk="0" fontAlgn="base" hangingPunct="0">
              <a:spcBef>
                <a:spcPct val="0"/>
              </a:spcBef>
              <a:spcAft>
                <a:spcPct val="0"/>
              </a:spcAft>
              <a:defRPr/>
            </a:pPr>
            <a:r>
              <a:rPr lang="en-US" sz="675" b="1" dirty="0">
                <a:pattFill prst="smGrid">
                  <a:fgClr>
                    <a:srgbClr val="FFFFFF"/>
                  </a:fgClr>
                  <a:bgClr>
                    <a:srgbClr val="FFFFFF"/>
                  </a:bgClr>
                </a:pattFill>
                <a:latin typeface="Arial" panose="020B0604020202020204" pitchFamily="34" charset="0"/>
              </a:rPr>
              <a:t>SGD,</a:t>
            </a:r>
          </a:p>
          <a:p>
            <a:pPr algn="ctr" eaLnBrk="0" fontAlgn="base" hangingPunct="0">
              <a:spcBef>
                <a:spcPct val="0"/>
              </a:spcBef>
              <a:spcAft>
                <a:spcPct val="0"/>
              </a:spcAft>
              <a:defRPr/>
            </a:pPr>
            <a:r>
              <a:rPr lang="en-US" sz="675" b="1" dirty="0">
                <a:pattFill prst="smGrid">
                  <a:fgClr>
                    <a:srgbClr val="FFFFFF"/>
                  </a:fgClr>
                  <a:bgClr>
                    <a:srgbClr val="FFFFFF"/>
                  </a:bgClr>
                </a:pattFill>
                <a:latin typeface="Arial" panose="020B0604020202020204" pitchFamily="34" charset="0"/>
              </a:rPr>
              <a:t>Flt/CC, </a:t>
            </a:r>
          </a:p>
          <a:p>
            <a:pPr algn="ctr" eaLnBrk="0" fontAlgn="base" hangingPunct="0">
              <a:spcBef>
                <a:spcPct val="0"/>
              </a:spcBef>
              <a:spcAft>
                <a:spcPct val="0"/>
              </a:spcAft>
              <a:defRPr/>
            </a:pPr>
            <a:r>
              <a:rPr lang="en-US" sz="675" b="1" dirty="0">
                <a:pattFill prst="smGrid">
                  <a:fgClr>
                    <a:srgbClr val="FFFFFF"/>
                  </a:fgClr>
                  <a:bgClr>
                    <a:srgbClr val="FFFFFF"/>
                  </a:bgClr>
                </a:pattFill>
                <a:latin typeface="Arial" panose="020B0604020202020204" pitchFamily="34" charset="0"/>
              </a:rPr>
              <a:t>STAFF, or</a:t>
            </a:r>
          </a:p>
          <a:p>
            <a:pPr algn="ctr" eaLnBrk="0" fontAlgn="base" hangingPunct="0">
              <a:spcBef>
                <a:spcPct val="0"/>
              </a:spcBef>
              <a:spcAft>
                <a:spcPct val="0"/>
              </a:spcAft>
              <a:defRPr/>
            </a:pPr>
            <a:r>
              <a:rPr lang="en-US" sz="675" b="1" dirty="0">
                <a:pattFill prst="smGrid">
                  <a:fgClr>
                    <a:srgbClr val="FFFFFF"/>
                  </a:fgClr>
                  <a:bgClr>
                    <a:srgbClr val="FFFFFF"/>
                  </a:bgClr>
                </a:pattFill>
                <a:latin typeface="Arial" panose="020B0604020202020204" pitchFamily="34" charset="0"/>
              </a:rPr>
              <a:t>CAREER- BROADENING TOUR</a:t>
            </a:r>
          </a:p>
          <a:p>
            <a:pPr algn="ctr" eaLnBrk="0" fontAlgn="base" hangingPunct="0">
              <a:spcBef>
                <a:spcPct val="0"/>
              </a:spcBef>
              <a:spcAft>
                <a:spcPct val="0"/>
              </a:spcAft>
              <a:defRPr/>
            </a:pPr>
            <a:endParaRPr lang="en-US" sz="675" b="1" dirty="0">
              <a:pattFill prst="smGrid">
                <a:fgClr>
                  <a:srgbClr val="FFFFFF"/>
                </a:fgClr>
                <a:bgClr>
                  <a:srgbClr val="FFFFFF"/>
                </a:bgClr>
              </a:pattFill>
              <a:latin typeface="Arial" panose="020B0604020202020204" pitchFamily="34" charset="0"/>
            </a:endParaRPr>
          </a:p>
        </p:txBody>
      </p:sp>
      <p:sp>
        <p:nvSpPr>
          <p:cNvPr id="72" name="Rectangle 14"/>
          <p:cNvSpPr>
            <a:spLocks noChangeArrowheads="1"/>
          </p:cNvSpPr>
          <p:nvPr/>
        </p:nvSpPr>
        <p:spPr bwMode="auto">
          <a:xfrm>
            <a:off x="5809798" y="2326993"/>
            <a:ext cx="1289977" cy="720058"/>
          </a:xfrm>
          <a:prstGeom prst="rect">
            <a:avLst/>
          </a:prstGeom>
          <a:solidFill>
            <a:srgbClr val="008000"/>
          </a:solidFill>
          <a:ln w="9525">
            <a:solidFill>
              <a:srgbClr val="000000"/>
            </a:solidFill>
            <a:miter lim="800000"/>
            <a:headEnd/>
            <a:tailEnd/>
          </a:ln>
        </p:spPr>
        <p:txBody>
          <a:bodyPr lIns="68580" rIns="68580" anchor="ctr" anchorCtr="0"/>
          <a:lstStyle/>
          <a:p>
            <a:pPr algn="ctr" eaLnBrk="0" fontAlgn="base" hangingPunct="0">
              <a:spcBef>
                <a:spcPct val="0"/>
              </a:spcBef>
              <a:spcAft>
                <a:spcPct val="0"/>
              </a:spcAft>
              <a:defRPr/>
            </a:pPr>
            <a:endParaRPr lang="en-US" sz="675" b="1" dirty="0">
              <a:solidFill>
                <a:srgbClr val="FFFF00"/>
              </a:solidFill>
              <a:latin typeface="Arial" panose="020B0604020202020204" pitchFamily="34" charset="0"/>
            </a:endParaRPr>
          </a:p>
          <a:p>
            <a:pPr algn="ctr" eaLnBrk="0" fontAlgn="base" hangingPunct="0">
              <a:spcBef>
                <a:spcPct val="0"/>
              </a:spcBef>
              <a:spcAft>
                <a:spcPct val="0"/>
              </a:spcAft>
              <a:defRPr/>
            </a:pPr>
            <a:r>
              <a:rPr lang="en-US" sz="675" b="1" dirty="0">
                <a:solidFill>
                  <a:srgbClr val="FFFFFF"/>
                </a:solidFill>
                <a:latin typeface="Arial" panose="020B0604020202020204" pitchFamily="34" charset="0"/>
              </a:rPr>
              <a:t>FELLOWSHIP, </a:t>
            </a:r>
          </a:p>
          <a:p>
            <a:pPr algn="ctr" eaLnBrk="0" fontAlgn="base" hangingPunct="0">
              <a:spcBef>
                <a:spcPct val="0"/>
              </a:spcBef>
              <a:spcAft>
                <a:spcPct val="0"/>
              </a:spcAft>
              <a:defRPr/>
            </a:pPr>
            <a:r>
              <a:rPr lang="en-US" sz="675" b="1" dirty="0">
                <a:solidFill>
                  <a:srgbClr val="FFFFFF"/>
                </a:solidFill>
                <a:latin typeface="Arial" panose="020B0604020202020204" pitchFamily="34" charset="0"/>
              </a:rPr>
              <a:t>SENIOR CLINICAL DENTIST</a:t>
            </a:r>
          </a:p>
          <a:p>
            <a:pPr algn="ctr" eaLnBrk="0" fontAlgn="base" hangingPunct="0">
              <a:spcBef>
                <a:spcPct val="0"/>
              </a:spcBef>
              <a:spcAft>
                <a:spcPct val="0"/>
              </a:spcAft>
              <a:defRPr/>
            </a:pPr>
            <a:endParaRPr lang="en-US" sz="675" b="1" dirty="0">
              <a:solidFill>
                <a:srgbClr val="FFFF00"/>
              </a:solidFill>
              <a:latin typeface="Arial" panose="020B0604020202020204" pitchFamily="34" charset="0"/>
            </a:endParaRPr>
          </a:p>
        </p:txBody>
      </p:sp>
      <p:sp>
        <p:nvSpPr>
          <p:cNvPr id="73" name="Rectangle 14"/>
          <p:cNvSpPr>
            <a:spLocks noChangeArrowheads="1"/>
          </p:cNvSpPr>
          <p:nvPr/>
        </p:nvSpPr>
        <p:spPr bwMode="auto">
          <a:xfrm>
            <a:off x="5807831" y="4163404"/>
            <a:ext cx="1297261" cy="720058"/>
          </a:xfrm>
          <a:prstGeom prst="rect">
            <a:avLst/>
          </a:prstGeom>
          <a:gradFill flip="none" rotWithShape="1">
            <a:gsLst>
              <a:gs pos="50000">
                <a:srgbClr val="0000FF"/>
              </a:gs>
              <a:gs pos="50000">
                <a:srgbClr val="FF0000"/>
              </a:gs>
            </a:gsLst>
            <a:lin ang="2700000" scaled="1"/>
            <a:tileRect/>
          </a:gradFill>
          <a:ln w="9525">
            <a:solidFill>
              <a:srgbClr val="000000"/>
            </a:solidFill>
            <a:miter lim="800000"/>
            <a:headEnd/>
            <a:tailEnd/>
          </a:ln>
        </p:spPr>
        <p:txBody>
          <a:bodyPr lIns="68580" rIns="68580" anchor="ctr" anchorCtr="0"/>
          <a:lstStyle/>
          <a:p>
            <a:pPr algn="ctr" eaLnBrk="0" fontAlgn="base" hangingPunct="0">
              <a:spcBef>
                <a:spcPct val="0"/>
              </a:spcBef>
              <a:spcAft>
                <a:spcPct val="0"/>
              </a:spcAft>
              <a:defRPr/>
            </a:pPr>
            <a:r>
              <a:rPr lang="en-US" sz="675" b="1" dirty="0">
                <a:solidFill>
                  <a:srgbClr val="FFFFFF"/>
                </a:solidFill>
                <a:latin typeface="Arial" panose="020B0604020202020204" pitchFamily="34" charset="0"/>
              </a:rPr>
              <a:t>SGD,</a:t>
            </a:r>
          </a:p>
          <a:p>
            <a:pPr algn="ctr" eaLnBrk="0" fontAlgn="base" hangingPunct="0">
              <a:spcBef>
                <a:spcPct val="0"/>
              </a:spcBef>
              <a:spcAft>
                <a:spcPct val="0"/>
              </a:spcAft>
              <a:defRPr/>
            </a:pPr>
            <a:r>
              <a:rPr lang="en-US" sz="675" b="1" dirty="0">
                <a:solidFill>
                  <a:srgbClr val="FFFFFF"/>
                </a:solidFill>
                <a:latin typeface="Arial" panose="020B0604020202020204" pitchFamily="34" charset="0"/>
              </a:rPr>
              <a:t>STAFF,</a:t>
            </a:r>
          </a:p>
          <a:p>
            <a:pPr algn="ctr" eaLnBrk="0" fontAlgn="base" hangingPunct="0">
              <a:spcBef>
                <a:spcPct val="0"/>
              </a:spcBef>
              <a:spcAft>
                <a:spcPct val="0"/>
              </a:spcAft>
              <a:defRPr/>
            </a:pPr>
            <a:r>
              <a:rPr lang="en-US" sz="675" b="1" dirty="0">
                <a:solidFill>
                  <a:srgbClr val="FFFFFF"/>
                </a:solidFill>
                <a:latin typeface="Arial" panose="020B0604020202020204" pitchFamily="34" charset="0"/>
              </a:rPr>
              <a:t>Flt/CC, or</a:t>
            </a:r>
          </a:p>
          <a:p>
            <a:pPr algn="ctr" eaLnBrk="0" fontAlgn="base" hangingPunct="0">
              <a:spcBef>
                <a:spcPct val="0"/>
              </a:spcBef>
              <a:spcAft>
                <a:spcPct val="0"/>
              </a:spcAft>
              <a:defRPr/>
            </a:pPr>
            <a:r>
              <a:rPr lang="en-US" sz="675" b="1" dirty="0" err="1">
                <a:solidFill>
                  <a:srgbClr val="FFFFFF"/>
                </a:solidFill>
                <a:latin typeface="Arial" panose="020B0604020202020204" pitchFamily="34" charset="0"/>
              </a:rPr>
              <a:t>Sq</a:t>
            </a:r>
            <a:r>
              <a:rPr lang="en-US" sz="675" b="1" dirty="0">
                <a:solidFill>
                  <a:srgbClr val="FFFFFF"/>
                </a:solidFill>
                <a:latin typeface="Arial" panose="020B0604020202020204" pitchFamily="34" charset="0"/>
              </a:rPr>
              <a:t>/CC</a:t>
            </a:r>
          </a:p>
        </p:txBody>
      </p:sp>
      <p:sp>
        <p:nvSpPr>
          <p:cNvPr id="78" name="Rectangle 18"/>
          <p:cNvSpPr>
            <a:spLocks noChangeArrowheads="1"/>
          </p:cNvSpPr>
          <p:nvPr/>
        </p:nvSpPr>
        <p:spPr bwMode="auto">
          <a:xfrm>
            <a:off x="7290239" y="4169200"/>
            <a:ext cx="685373" cy="720058"/>
          </a:xfrm>
          <a:prstGeom prst="rect">
            <a:avLst/>
          </a:prstGeom>
          <a:solidFill>
            <a:srgbClr val="FF0000"/>
          </a:solidFill>
          <a:ln w="9525">
            <a:solidFill>
              <a:srgbClr val="000000"/>
            </a:solidFill>
            <a:miter lim="800000"/>
            <a:headEnd/>
            <a:tailEnd/>
          </a:ln>
        </p:spPr>
        <p:txBody>
          <a:bodyPr lIns="68580" rIns="68580" anchor="ctr" anchorCtr="0"/>
          <a:lstStyle/>
          <a:p>
            <a:pPr algn="ctr" eaLnBrk="0" fontAlgn="base" hangingPunct="0">
              <a:spcBef>
                <a:spcPct val="0"/>
              </a:spcBef>
              <a:spcAft>
                <a:spcPct val="0"/>
              </a:spcAft>
              <a:defRPr/>
            </a:pPr>
            <a:r>
              <a:rPr lang="en-US" sz="675" b="1" dirty="0" err="1">
                <a:solidFill>
                  <a:srgbClr val="FFFFFF"/>
                </a:solidFill>
                <a:latin typeface="Arial" panose="020B0604020202020204" pitchFamily="34" charset="0"/>
              </a:rPr>
              <a:t>Sq</a:t>
            </a:r>
            <a:r>
              <a:rPr lang="en-US" sz="675" b="1" dirty="0">
                <a:solidFill>
                  <a:srgbClr val="FFFFFF"/>
                </a:solidFill>
                <a:latin typeface="Arial" panose="020B0604020202020204" pitchFamily="34" charset="0"/>
              </a:rPr>
              <a:t>/CC</a:t>
            </a:r>
          </a:p>
          <a:p>
            <a:pPr algn="ctr" eaLnBrk="0" fontAlgn="base" hangingPunct="0">
              <a:spcBef>
                <a:spcPct val="0"/>
              </a:spcBef>
              <a:spcAft>
                <a:spcPct val="0"/>
              </a:spcAft>
              <a:defRPr/>
            </a:pPr>
            <a:r>
              <a:rPr lang="en-US" sz="675" b="1" dirty="0" err="1">
                <a:solidFill>
                  <a:srgbClr val="FFFFFF"/>
                </a:solidFill>
                <a:latin typeface="Arial" panose="020B0604020202020204" pitchFamily="34" charset="0"/>
              </a:rPr>
              <a:t>Gp</a:t>
            </a:r>
            <a:r>
              <a:rPr lang="en-US" sz="675" b="1" dirty="0">
                <a:solidFill>
                  <a:srgbClr val="FFFFFF"/>
                </a:solidFill>
                <a:latin typeface="Arial" panose="020B0604020202020204" pitchFamily="34" charset="0"/>
              </a:rPr>
              <a:t>/CD</a:t>
            </a:r>
          </a:p>
        </p:txBody>
      </p:sp>
      <p:sp>
        <p:nvSpPr>
          <p:cNvPr id="79" name="Rectangle 18"/>
          <p:cNvSpPr>
            <a:spLocks noChangeArrowheads="1"/>
          </p:cNvSpPr>
          <p:nvPr/>
        </p:nvSpPr>
        <p:spPr bwMode="auto">
          <a:xfrm>
            <a:off x="7290234" y="2324314"/>
            <a:ext cx="2128349" cy="720058"/>
          </a:xfrm>
          <a:prstGeom prst="rect">
            <a:avLst/>
          </a:prstGeom>
          <a:solidFill>
            <a:srgbClr val="008000"/>
          </a:solidFill>
          <a:ln w="9525">
            <a:solidFill>
              <a:srgbClr val="000000"/>
            </a:solidFill>
            <a:miter lim="800000"/>
            <a:headEnd/>
            <a:tailEnd/>
          </a:ln>
        </p:spPr>
        <p:txBody>
          <a:bodyPr lIns="68580" rIns="68580" anchor="ctr" anchorCtr="0"/>
          <a:lstStyle/>
          <a:p>
            <a:pPr algn="ctr" eaLnBrk="0" fontAlgn="base" hangingPunct="0">
              <a:spcBef>
                <a:spcPct val="0"/>
              </a:spcBef>
              <a:spcAft>
                <a:spcPct val="0"/>
              </a:spcAft>
              <a:defRPr/>
            </a:pPr>
            <a:r>
              <a:rPr lang="en-US" sz="675" b="1" dirty="0">
                <a:solidFill>
                  <a:srgbClr val="FFFFFF"/>
                </a:solidFill>
                <a:latin typeface="Arial" panose="020B0604020202020204" pitchFamily="34" charset="0"/>
              </a:rPr>
              <a:t>MASTER CLINICIAN</a:t>
            </a:r>
          </a:p>
        </p:txBody>
      </p:sp>
      <p:sp>
        <p:nvSpPr>
          <p:cNvPr id="84" name="Rectangle 14"/>
          <p:cNvSpPr>
            <a:spLocks noChangeArrowheads="1"/>
          </p:cNvSpPr>
          <p:nvPr/>
        </p:nvSpPr>
        <p:spPr bwMode="auto">
          <a:xfrm>
            <a:off x="2072640" y="2569289"/>
            <a:ext cx="184928" cy="108009"/>
          </a:xfrm>
          <a:prstGeom prst="rect">
            <a:avLst/>
          </a:prstGeom>
          <a:solidFill>
            <a:srgbClr val="57D5DF"/>
          </a:solidFill>
          <a:ln w="9525">
            <a:solidFill>
              <a:srgbClr val="000000"/>
            </a:solidFill>
            <a:miter lim="800000"/>
            <a:headEnd/>
            <a:tailEnd/>
          </a:ln>
        </p:spPr>
        <p:txBody>
          <a:bodyPr lIns="0" rIns="0" anchor="ctr" anchorCtr="0"/>
          <a:lstStyle/>
          <a:p>
            <a:pPr algn="ctr" eaLnBrk="0" fontAlgn="base" hangingPunct="0">
              <a:spcBef>
                <a:spcPct val="0"/>
              </a:spcBef>
              <a:spcAft>
                <a:spcPct val="0"/>
              </a:spcAft>
              <a:defRPr/>
            </a:pPr>
            <a:endParaRPr lang="en-US" sz="600" b="1" dirty="0">
              <a:solidFill>
                <a:srgbClr val="000000"/>
              </a:solidFill>
              <a:latin typeface="Arial" panose="020B0604020202020204" pitchFamily="34" charset="0"/>
            </a:endParaRPr>
          </a:p>
        </p:txBody>
      </p:sp>
      <p:pic>
        <p:nvPicPr>
          <p:cNvPr id="85" name="Picture 4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545117" y="5177463"/>
            <a:ext cx="436840" cy="375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295172" y="2313356"/>
            <a:ext cx="595035" cy="230832"/>
          </a:xfrm>
          <a:prstGeom prst="rect">
            <a:avLst/>
          </a:prstGeom>
        </p:spPr>
        <p:txBody>
          <a:bodyPr wrap="none">
            <a:spAutoFit/>
          </a:bodyPr>
          <a:lstStyle/>
          <a:p>
            <a:pPr eaLnBrk="0" fontAlgn="base" hangingPunct="0">
              <a:spcBef>
                <a:spcPct val="0"/>
              </a:spcBef>
              <a:spcAft>
                <a:spcPct val="0"/>
              </a:spcAft>
              <a:defRPr/>
            </a:pPr>
            <a:r>
              <a:rPr lang="en-US" sz="900" b="1" dirty="0">
                <a:solidFill>
                  <a:srgbClr val="000000"/>
                </a:solidFill>
                <a:latin typeface="Arial" panose="020B0604020202020204" pitchFamily="34" charset="0"/>
              </a:rPr>
              <a:t>Clinical</a:t>
            </a:r>
          </a:p>
        </p:txBody>
      </p:sp>
      <p:sp>
        <p:nvSpPr>
          <p:cNvPr id="6" name="Rectangle 5"/>
          <p:cNvSpPr/>
          <p:nvPr/>
        </p:nvSpPr>
        <p:spPr>
          <a:xfrm>
            <a:off x="2284510" y="2508360"/>
            <a:ext cx="729687" cy="230832"/>
          </a:xfrm>
          <a:prstGeom prst="rect">
            <a:avLst/>
          </a:prstGeom>
        </p:spPr>
        <p:txBody>
          <a:bodyPr wrap="none">
            <a:spAutoFit/>
          </a:bodyPr>
          <a:lstStyle/>
          <a:p>
            <a:pPr eaLnBrk="0" fontAlgn="base" hangingPunct="0">
              <a:spcBef>
                <a:spcPct val="0"/>
              </a:spcBef>
              <a:spcAft>
                <a:spcPct val="0"/>
              </a:spcAft>
              <a:defRPr/>
            </a:pPr>
            <a:r>
              <a:rPr lang="en-US" sz="900" b="1" dirty="0">
                <a:solidFill>
                  <a:srgbClr val="000000"/>
                </a:solidFill>
                <a:latin typeface="Arial" panose="020B0604020202020204" pitchFamily="34" charset="0"/>
              </a:rPr>
              <a:t>Academic</a:t>
            </a:r>
          </a:p>
        </p:txBody>
      </p:sp>
      <p:sp>
        <p:nvSpPr>
          <p:cNvPr id="87" name="Rectangle 14"/>
          <p:cNvSpPr>
            <a:spLocks noChangeArrowheads="1"/>
          </p:cNvSpPr>
          <p:nvPr/>
        </p:nvSpPr>
        <p:spPr bwMode="auto">
          <a:xfrm>
            <a:off x="2072640" y="2373501"/>
            <a:ext cx="184928" cy="108009"/>
          </a:xfrm>
          <a:prstGeom prst="rect">
            <a:avLst/>
          </a:prstGeom>
          <a:solidFill>
            <a:srgbClr val="008000"/>
          </a:solidFill>
          <a:ln w="9525">
            <a:solidFill>
              <a:srgbClr val="000000"/>
            </a:solidFill>
            <a:miter lim="800000"/>
            <a:headEnd/>
            <a:tailEnd/>
          </a:ln>
        </p:spPr>
        <p:txBody>
          <a:bodyPr lIns="0" rIns="0" anchor="ctr" anchorCtr="0"/>
          <a:lstStyle/>
          <a:p>
            <a:pPr algn="ctr" eaLnBrk="0" fontAlgn="base" hangingPunct="0">
              <a:spcBef>
                <a:spcPct val="0"/>
              </a:spcBef>
              <a:spcAft>
                <a:spcPct val="0"/>
              </a:spcAft>
              <a:defRPr/>
            </a:pPr>
            <a:endParaRPr lang="en-US" sz="600" b="1" dirty="0">
              <a:solidFill>
                <a:srgbClr val="000000"/>
              </a:solidFill>
              <a:latin typeface="Arial" panose="020B0604020202020204" pitchFamily="34" charset="0"/>
            </a:endParaRPr>
          </a:p>
        </p:txBody>
      </p:sp>
      <p:sp>
        <p:nvSpPr>
          <p:cNvPr id="88" name="Rectangle 14"/>
          <p:cNvSpPr>
            <a:spLocks noChangeArrowheads="1"/>
          </p:cNvSpPr>
          <p:nvPr/>
        </p:nvSpPr>
        <p:spPr bwMode="auto">
          <a:xfrm>
            <a:off x="2072640" y="2196138"/>
            <a:ext cx="184928" cy="108009"/>
          </a:xfrm>
          <a:prstGeom prst="rect">
            <a:avLst/>
          </a:prstGeom>
          <a:solidFill>
            <a:srgbClr val="FF0000"/>
          </a:solidFill>
          <a:ln w="9525">
            <a:solidFill>
              <a:srgbClr val="000000"/>
            </a:solidFill>
            <a:miter lim="800000"/>
            <a:headEnd/>
            <a:tailEnd/>
          </a:ln>
        </p:spPr>
        <p:txBody>
          <a:bodyPr lIns="0" rIns="0" anchor="ctr" anchorCtr="0"/>
          <a:lstStyle/>
          <a:p>
            <a:pPr algn="ctr" eaLnBrk="0" fontAlgn="base" hangingPunct="0">
              <a:spcBef>
                <a:spcPct val="0"/>
              </a:spcBef>
              <a:spcAft>
                <a:spcPct val="0"/>
              </a:spcAft>
              <a:defRPr/>
            </a:pPr>
            <a:endParaRPr lang="en-US" sz="600" b="1" dirty="0">
              <a:solidFill>
                <a:srgbClr val="000000"/>
              </a:solidFill>
              <a:latin typeface="Arial" panose="020B0604020202020204" pitchFamily="34" charset="0"/>
            </a:endParaRPr>
          </a:p>
        </p:txBody>
      </p:sp>
      <p:sp>
        <p:nvSpPr>
          <p:cNvPr id="89" name="Rectangle 14"/>
          <p:cNvSpPr>
            <a:spLocks noChangeArrowheads="1"/>
          </p:cNvSpPr>
          <p:nvPr/>
        </p:nvSpPr>
        <p:spPr bwMode="auto">
          <a:xfrm>
            <a:off x="2072640" y="2021045"/>
            <a:ext cx="184928" cy="108009"/>
          </a:xfrm>
          <a:prstGeom prst="rect">
            <a:avLst/>
          </a:prstGeom>
          <a:solidFill>
            <a:srgbClr val="7030A0"/>
          </a:solidFill>
          <a:ln w="9525">
            <a:solidFill>
              <a:srgbClr val="000000"/>
            </a:solidFill>
            <a:miter lim="800000"/>
            <a:headEnd/>
            <a:tailEnd/>
          </a:ln>
        </p:spPr>
        <p:txBody>
          <a:bodyPr lIns="0" rIns="0" anchor="ctr" anchorCtr="0"/>
          <a:lstStyle/>
          <a:p>
            <a:pPr algn="ctr" eaLnBrk="0" fontAlgn="base" hangingPunct="0">
              <a:spcBef>
                <a:spcPct val="0"/>
              </a:spcBef>
              <a:spcAft>
                <a:spcPct val="0"/>
              </a:spcAft>
              <a:defRPr/>
            </a:pPr>
            <a:endParaRPr lang="en-US" sz="600" b="1" dirty="0">
              <a:solidFill>
                <a:srgbClr val="000000"/>
              </a:solidFill>
              <a:latin typeface="Arial" panose="020B0604020202020204" pitchFamily="34" charset="0"/>
            </a:endParaRPr>
          </a:p>
        </p:txBody>
      </p:sp>
      <p:sp>
        <p:nvSpPr>
          <p:cNvPr id="90" name="Rectangle 14"/>
          <p:cNvSpPr>
            <a:spLocks noChangeArrowheads="1"/>
          </p:cNvSpPr>
          <p:nvPr/>
        </p:nvSpPr>
        <p:spPr bwMode="auto">
          <a:xfrm>
            <a:off x="2072640" y="1843668"/>
            <a:ext cx="184928" cy="108009"/>
          </a:xfrm>
          <a:prstGeom prst="rect">
            <a:avLst/>
          </a:prstGeom>
          <a:solidFill>
            <a:srgbClr val="0000FF"/>
          </a:solidFill>
          <a:ln w="9525">
            <a:solidFill>
              <a:srgbClr val="000000"/>
            </a:solidFill>
            <a:miter lim="800000"/>
            <a:headEnd/>
            <a:tailEnd/>
          </a:ln>
        </p:spPr>
        <p:txBody>
          <a:bodyPr lIns="0" rIns="0" anchor="ctr" anchorCtr="0"/>
          <a:lstStyle/>
          <a:p>
            <a:pPr algn="ctr" eaLnBrk="0" fontAlgn="base" hangingPunct="0">
              <a:spcBef>
                <a:spcPct val="0"/>
              </a:spcBef>
              <a:spcAft>
                <a:spcPct val="0"/>
              </a:spcAft>
              <a:defRPr/>
            </a:pPr>
            <a:endParaRPr lang="en-US" sz="600" b="1" dirty="0">
              <a:solidFill>
                <a:srgbClr val="000000"/>
              </a:solidFill>
              <a:latin typeface="Arial" panose="020B0604020202020204" pitchFamily="34" charset="0"/>
            </a:endParaRPr>
          </a:p>
        </p:txBody>
      </p:sp>
      <p:sp>
        <p:nvSpPr>
          <p:cNvPr id="91" name="Rectangle 14"/>
          <p:cNvSpPr>
            <a:spLocks noChangeArrowheads="1"/>
          </p:cNvSpPr>
          <p:nvPr/>
        </p:nvSpPr>
        <p:spPr bwMode="auto">
          <a:xfrm>
            <a:off x="2072640" y="1662283"/>
            <a:ext cx="184928" cy="108009"/>
          </a:xfrm>
          <a:prstGeom prst="rect">
            <a:avLst/>
          </a:prstGeom>
          <a:solidFill>
            <a:srgbClr val="FFFF00"/>
          </a:solidFill>
          <a:ln w="9525">
            <a:solidFill>
              <a:srgbClr val="000000"/>
            </a:solidFill>
            <a:miter lim="800000"/>
            <a:headEnd/>
            <a:tailEnd/>
          </a:ln>
        </p:spPr>
        <p:txBody>
          <a:bodyPr lIns="0" rIns="0" anchor="ctr" anchorCtr="0"/>
          <a:lstStyle/>
          <a:p>
            <a:pPr algn="ctr" eaLnBrk="0" fontAlgn="base" hangingPunct="0">
              <a:spcBef>
                <a:spcPct val="0"/>
              </a:spcBef>
              <a:spcAft>
                <a:spcPct val="0"/>
              </a:spcAft>
              <a:defRPr/>
            </a:pPr>
            <a:endParaRPr lang="en-US" sz="600" b="1" dirty="0">
              <a:solidFill>
                <a:srgbClr val="000000"/>
              </a:solidFill>
              <a:latin typeface="Arial" panose="020B0604020202020204" pitchFamily="34" charset="0"/>
            </a:endParaRPr>
          </a:p>
        </p:txBody>
      </p:sp>
      <p:sp>
        <p:nvSpPr>
          <p:cNvPr id="92" name="Rectangle 14"/>
          <p:cNvSpPr>
            <a:spLocks noChangeArrowheads="1"/>
          </p:cNvSpPr>
          <p:nvPr/>
        </p:nvSpPr>
        <p:spPr bwMode="auto">
          <a:xfrm>
            <a:off x="2072640" y="1479966"/>
            <a:ext cx="184928" cy="108009"/>
          </a:xfrm>
          <a:prstGeom prst="rect">
            <a:avLst/>
          </a:prstGeom>
          <a:solidFill>
            <a:srgbClr val="92D050"/>
          </a:solidFill>
          <a:ln w="9525">
            <a:solidFill>
              <a:srgbClr val="000000"/>
            </a:solidFill>
            <a:miter lim="800000"/>
            <a:headEnd/>
            <a:tailEnd/>
          </a:ln>
        </p:spPr>
        <p:txBody>
          <a:bodyPr lIns="0" rIns="0" anchor="ctr" anchorCtr="0"/>
          <a:lstStyle/>
          <a:p>
            <a:pPr algn="ctr" eaLnBrk="0" fontAlgn="base" hangingPunct="0">
              <a:spcBef>
                <a:spcPct val="0"/>
              </a:spcBef>
              <a:spcAft>
                <a:spcPct val="0"/>
              </a:spcAft>
              <a:defRPr/>
            </a:pPr>
            <a:endParaRPr lang="en-US" sz="600" b="1" dirty="0">
              <a:solidFill>
                <a:srgbClr val="000000"/>
              </a:solidFill>
              <a:latin typeface="Arial" panose="020B0604020202020204" pitchFamily="34" charset="0"/>
            </a:endParaRPr>
          </a:p>
        </p:txBody>
      </p:sp>
      <p:sp>
        <p:nvSpPr>
          <p:cNvPr id="7" name="Rectangle 6"/>
          <p:cNvSpPr/>
          <p:nvPr/>
        </p:nvSpPr>
        <p:spPr>
          <a:xfrm>
            <a:off x="2289457" y="1419053"/>
            <a:ext cx="1197764" cy="230832"/>
          </a:xfrm>
          <a:prstGeom prst="rect">
            <a:avLst/>
          </a:prstGeom>
        </p:spPr>
        <p:txBody>
          <a:bodyPr wrap="none">
            <a:spAutoFit/>
          </a:bodyPr>
          <a:lstStyle/>
          <a:p>
            <a:pPr eaLnBrk="0" fontAlgn="base" hangingPunct="0">
              <a:spcBef>
                <a:spcPct val="0"/>
              </a:spcBef>
              <a:spcAft>
                <a:spcPct val="0"/>
              </a:spcAft>
              <a:defRPr/>
            </a:pPr>
            <a:r>
              <a:rPr lang="en-US" sz="900" b="1" dirty="0">
                <a:solidFill>
                  <a:srgbClr val="000000"/>
                </a:solidFill>
                <a:latin typeface="Arial" panose="020B0604020202020204" pitchFamily="34" charset="0"/>
              </a:rPr>
              <a:t>Foundational Prep</a:t>
            </a:r>
          </a:p>
        </p:txBody>
      </p:sp>
      <p:sp>
        <p:nvSpPr>
          <p:cNvPr id="93" name="Rectangle 92"/>
          <p:cNvSpPr/>
          <p:nvPr/>
        </p:nvSpPr>
        <p:spPr>
          <a:xfrm>
            <a:off x="2288260" y="2130886"/>
            <a:ext cx="748923" cy="230832"/>
          </a:xfrm>
          <a:prstGeom prst="rect">
            <a:avLst/>
          </a:prstGeom>
        </p:spPr>
        <p:txBody>
          <a:bodyPr wrap="none">
            <a:spAutoFit/>
          </a:bodyPr>
          <a:lstStyle/>
          <a:p>
            <a:pPr eaLnBrk="0" fontAlgn="base" hangingPunct="0">
              <a:spcBef>
                <a:spcPct val="0"/>
              </a:spcBef>
              <a:spcAft>
                <a:spcPct val="0"/>
              </a:spcAft>
              <a:defRPr/>
            </a:pPr>
            <a:r>
              <a:rPr lang="en-US" sz="900" b="1" dirty="0">
                <a:solidFill>
                  <a:srgbClr val="000000"/>
                </a:solidFill>
                <a:latin typeface="Arial" panose="020B0604020202020204" pitchFamily="34" charset="0"/>
              </a:rPr>
              <a:t>Command</a:t>
            </a:r>
          </a:p>
        </p:txBody>
      </p:sp>
      <p:sp>
        <p:nvSpPr>
          <p:cNvPr id="94" name="Rectangle 93"/>
          <p:cNvSpPr/>
          <p:nvPr/>
        </p:nvSpPr>
        <p:spPr>
          <a:xfrm>
            <a:off x="2292109" y="1952006"/>
            <a:ext cx="2688799" cy="230832"/>
          </a:xfrm>
          <a:prstGeom prst="rect">
            <a:avLst/>
          </a:prstGeom>
        </p:spPr>
        <p:txBody>
          <a:bodyPr wrap="square">
            <a:spAutoFit/>
          </a:bodyPr>
          <a:lstStyle/>
          <a:p>
            <a:pPr eaLnBrk="0" fontAlgn="base" hangingPunct="0">
              <a:spcBef>
                <a:spcPct val="0"/>
              </a:spcBef>
              <a:spcAft>
                <a:spcPct val="0"/>
              </a:spcAft>
              <a:defRPr/>
            </a:pPr>
            <a:r>
              <a:rPr lang="en-US" sz="900" b="1" dirty="0">
                <a:solidFill>
                  <a:srgbClr val="000000"/>
                </a:solidFill>
                <a:latin typeface="Arial" panose="020B0604020202020204" pitchFamily="34" charset="0"/>
              </a:rPr>
              <a:t>Career Broadening (IHS, Readiness, DHA)</a:t>
            </a:r>
          </a:p>
        </p:txBody>
      </p:sp>
      <p:sp>
        <p:nvSpPr>
          <p:cNvPr id="95" name="Rectangle 94"/>
          <p:cNvSpPr/>
          <p:nvPr/>
        </p:nvSpPr>
        <p:spPr>
          <a:xfrm>
            <a:off x="2297312" y="1772015"/>
            <a:ext cx="748923" cy="230832"/>
          </a:xfrm>
          <a:prstGeom prst="rect">
            <a:avLst/>
          </a:prstGeom>
        </p:spPr>
        <p:txBody>
          <a:bodyPr wrap="none">
            <a:spAutoFit/>
          </a:bodyPr>
          <a:lstStyle/>
          <a:p>
            <a:pPr eaLnBrk="0" fontAlgn="base" hangingPunct="0">
              <a:spcBef>
                <a:spcPct val="0"/>
              </a:spcBef>
              <a:spcAft>
                <a:spcPct val="0"/>
              </a:spcAft>
              <a:defRPr/>
            </a:pPr>
            <a:r>
              <a:rPr lang="en-US" sz="900" b="1" dirty="0">
                <a:solidFill>
                  <a:srgbClr val="000000"/>
                </a:solidFill>
                <a:latin typeface="Arial" panose="020B0604020202020204" pitchFamily="34" charset="0"/>
              </a:rPr>
              <a:t>Staff/Joint</a:t>
            </a:r>
          </a:p>
        </p:txBody>
      </p:sp>
      <p:sp>
        <p:nvSpPr>
          <p:cNvPr id="54" name="Text Box 35"/>
          <p:cNvSpPr txBox="1">
            <a:spLocks noChangeArrowheads="1"/>
          </p:cNvSpPr>
          <p:nvPr/>
        </p:nvSpPr>
        <p:spPr bwMode="auto">
          <a:xfrm>
            <a:off x="9501053" y="4883393"/>
            <a:ext cx="548640" cy="213585"/>
          </a:xfrm>
          <a:prstGeom prst="rect">
            <a:avLst/>
          </a:prstGeom>
          <a:noFill/>
          <a:ln w="12700">
            <a:noFill/>
            <a:miter lim="800000"/>
            <a:headEnd/>
            <a:tailEnd/>
          </a:ln>
        </p:spPr>
        <p:txBody>
          <a:bodyPr wrap="square" lIns="0" rIns="0">
            <a:spAutoFit/>
          </a:bodyPr>
          <a:lstStyle/>
          <a:p>
            <a:pPr algn="ctr" eaLnBrk="0" fontAlgn="base" hangingPunct="0">
              <a:spcBef>
                <a:spcPct val="0"/>
              </a:spcBef>
              <a:spcAft>
                <a:spcPct val="0"/>
              </a:spcAft>
              <a:defRPr/>
            </a:pPr>
            <a:r>
              <a:rPr lang="en-US" sz="788" dirty="0">
                <a:solidFill>
                  <a:srgbClr val="000000"/>
                </a:solidFill>
                <a:latin typeface="Arial" panose="020B0604020202020204" pitchFamily="34" charset="0"/>
              </a:rPr>
              <a:t>3+ </a:t>
            </a:r>
            <a:r>
              <a:rPr lang="en-US" sz="788" dirty="0" err="1">
                <a:solidFill>
                  <a:srgbClr val="000000"/>
                </a:solidFill>
                <a:latin typeface="Arial" panose="020B0604020202020204" pitchFamily="34" charset="0"/>
              </a:rPr>
              <a:t>yrs</a:t>
            </a:r>
            <a:endParaRPr lang="en-US" sz="788" dirty="0">
              <a:solidFill>
                <a:srgbClr val="000000"/>
              </a:solidFill>
              <a:latin typeface="Arial" panose="020B0604020202020204" pitchFamily="34" charset="0"/>
            </a:endParaRPr>
          </a:p>
        </p:txBody>
      </p:sp>
      <p:sp>
        <p:nvSpPr>
          <p:cNvPr id="67" name="Rectangle 14"/>
          <p:cNvSpPr>
            <a:spLocks noChangeArrowheads="1"/>
          </p:cNvSpPr>
          <p:nvPr/>
        </p:nvSpPr>
        <p:spPr bwMode="auto">
          <a:xfrm>
            <a:off x="9490330" y="4178332"/>
            <a:ext cx="580719" cy="717935"/>
          </a:xfrm>
          <a:prstGeom prst="rect">
            <a:avLst/>
          </a:prstGeom>
          <a:solidFill>
            <a:srgbClr val="0000FF"/>
          </a:solidFill>
          <a:ln w="9525">
            <a:solidFill>
              <a:srgbClr val="000000"/>
            </a:solidFill>
            <a:miter lim="800000"/>
            <a:headEnd/>
            <a:tailEnd/>
          </a:ln>
        </p:spPr>
        <p:txBody>
          <a:bodyPr lIns="68580" rIns="68580" anchor="ctr" anchorCtr="0"/>
          <a:lstStyle/>
          <a:p>
            <a:pPr algn="ctr" eaLnBrk="0" fontAlgn="base" hangingPunct="0">
              <a:spcBef>
                <a:spcPct val="0"/>
              </a:spcBef>
              <a:spcAft>
                <a:spcPct val="0"/>
              </a:spcAft>
              <a:defRPr/>
            </a:pPr>
            <a:r>
              <a:rPr lang="en-US" sz="675" b="1" dirty="0">
                <a:solidFill>
                  <a:srgbClr val="FFFFFF"/>
                </a:solidFill>
                <a:latin typeface="Arial" panose="020B0604020202020204" pitchFamily="34" charset="0"/>
              </a:rPr>
              <a:t>AIR, MAJCOM, COCOM, DHA STAFF</a:t>
            </a:r>
          </a:p>
        </p:txBody>
      </p:sp>
      <p:sp>
        <p:nvSpPr>
          <p:cNvPr id="60" name="Rectangle 14"/>
          <p:cNvSpPr>
            <a:spLocks noChangeArrowheads="1"/>
          </p:cNvSpPr>
          <p:nvPr/>
        </p:nvSpPr>
        <p:spPr bwMode="auto">
          <a:xfrm>
            <a:off x="3810000" y="3218598"/>
            <a:ext cx="274320" cy="720058"/>
          </a:xfrm>
          <a:prstGeom prst="rect">
            <a:avLst/>
          </a:prstGeom>
          <a:solidFill>
            <a:srgbClr val="FFFF00"/>
          </a:solidFill>
          <a:ln w="9525">
            <a:solidFill>
              <a:srgbClr val="000000"/>
            </a:solidFill>
            <a:miter lim="800000"/>
            <a:headEnd/>
            <a:tailEnd/>
          </a:ln>
        </p:spPr>
        <p:txBody>
          <a:bodyPr lIns="0" rIns="0" anchor="ctr" anchorCtr="0"/>
          <a:lstStyle/>
          <a:p>
            <a:pPr algn="ctr" eaLnBrk="0" fontAlgn="base" hangingPunct="0">
              <a:spcBef>
                <a:spcPct val="0"/>
              </a:spcBef>
              <a:spcAft>
                <a:spcPct val="0"/>
              </a:spcAft>
              <a:defRPr/>
            </a:pPr>
            <a:r>
              <a:rPr lang="en-US" sz="675" b="1" dirty="0">
                <a:solidFill>
                  <a:srgbClr val="000000"/>
                </a:solidFill>
                <a:latin typeface="Arial" panose="020B0604020202020204" pitchFamily="34" charset="0"/>
              </a:rPr>
              <a:t>IDE</a:t>
            </a:r>
          </a:p>
        </p:txBody>
      </p:sp>
      <p:sp>
        <p:nvSpPr>
          <p:cNvPr id="102" name="Left Bracket 101"/>
          <p:cNvSpPr/>
          <p:nvPr/>
        </p:nvSpPr>
        <p:spPr bwMode="auto">
          <a:xfrm rot="5400000">
            <a:off x="6178470" y="4556988"/>
            <a:ext cx="98235" cy="1698380"/>
          </a:xfrm>
          <a:prstGeom prst="leftBracket">
            <a:avLst/>
          </a:prstGeom>
          <a:noFill/>
          <a:ln w="19050" cap="flat" cmpd="sng" algn="ctr">
            <a:solidFill>
              <a:srgbClr val="0000FF"/>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defRPr/>
            </a:pPr>
            <a:endParaRPr lang="en-US" sz="1050">
              <a:solidFill>
                <a:srgbClr val="000000"/>
              </a:solidFill>
              <a:latin typeface="Arial" panose="020B0604020202020204" pitchFamily="34" charset="0"/>
            </a:endParaRPr>
          </a:p>
        </p:txBody>
      </p:sp>
      <p:sp>
        <p:nvSpPr>
          <p:cNvPr id="103" name="Left Bracket 102"/>
          <p:cNvSpPr/>
          <p:nvPr/>
        </p:nvSpPr>
        <p:spPr bwMode="auto">
          <a:xfrm rot="5400000">
            <a:off x="4334035" y="4619510"/>
            <a:ext cx="102968" cy="1585506"/>
          </a:xfrm>
          <a:prstGeom prst="leftBracket">
            <a:avLst/>
          </a:prstGeom>
          <a:noFill/>
          <a:ln w="19050" cap="flat" cmpd="sng" algn="ctr">
            <a:solidFill>
              <a:srgbClr val="0000FF"/>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defRPr/>
            </a:pPr>
            <a:endParaRPr lang="en-US" sz="1050">
              <a:solidFill>
                <a:srgbClr val="000000"/>
              </a:solidFill>
              <a:latin typeface="Arial" panose="020B0604020202020204" pitchFamily="34" charset="0"/>
            </a:endParaRPr>
          </a:p>
        </p:txBody>
      </p:sp>
      <p:sp>
        <p:nvSpPr>
          <p:cNvPr id="104" name="Left Bracket 103"/>
          <p:cNvSpPr/>
          <p:nvPr/>
        </p:nvSpPr>
        <p:spPr bwMode="auto">
          <a:xfrm rot="5400000">
            <a:off x="2608504" y="4679611"/>
            <a:ext cx="107831" cy="1460446"/>
          </a:xfrm>
          <a:prstGeom prst="leftBracket">
            <a:avLst/>
          </a:prstGeom>
          <a:noFill/>
          <a:ln w="19050" cap="flat" cmpd="sng" algn="ctr">
            <a:solidFill>
              <a:srgbClr val="0000FF"/>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defRPr/>
            </a:pPr>
            <a:endParaRPr lang="en-US" sz="1050">
              <a:solidFill>
                <a:srgbClr val="000000"/>
              </a:solidFill>
              <a:latin typeface="Arial" panose="020B0604020202020204" pitchFamily="34" charset="0"/>
            </a:endParaRPr>
          </a:p>
        </p:txBody>
      </p:sp>
      <p:pic>
        <p:nvPicPr>
          <p:cNvPr id="105" name="Picture 62" descr="ar_ltcol"/>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29954" y="5185410"/>
            <a:ext cx="371256" cy="377190"/>
          </a:xfrm>
          <a:prstGeom prst="rect">
            <a:avLst/>
          </a:prstGeom>
          <a:noFill/>
          <a:ln w="9525">
            <a:noFill/>
            <a:miter lim="800000"/>
            <a:headEnd/>
            <a:tailEnd/>
          </a:ln>
        </p:spPr>
      </p:pic>
      <p:pic>
        <p:nvPicPr>
          <p:cNvPr id="106" name="Picture 61" descr="ar_majo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74929" y="5185410"/>
            <a:ext cx="371256" cy="377190"/>
          </a:xfrm>
          <a:prstGeom prst="rect">
            <a:avLst/>
          </a:prstGeom>
          <a:noFill/>
          <a:ln w="9525">
            <a:noFill/>
            <a:miter lim="800000"/>
            <a:headEnd/>
            <a:tailEnd/>
          </a:ln>
        </p:spPr>
      </p:pic>
      <p:pic>
        <p:nvPicPr>
          <p:cNvPr id="107" name="Picture 60" descr="ar_captain"/>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478160" y="5202555"/>
            <a:ext cx="300611" cy="342900"/>
          </a:xfrm>
          <a:prstGeom prst="rect">
            <a:avLst/>
          </a:prstGeom>
          <a:noFill/>
          <a:ln w="9525">
            <a:noFill/>
            <a:miter lim="800000"/>
            <a:headEnd/>
            <a:tailEnd/>
          </a:ln>
        </p:spPr>
      </p:pic>
      <p:sp>
        <p:nvSpPr>
          <p:cNvPr id="111" name="Left Bracket 110"/>
          <p:cNvSpPr/>
          <p:nvPr/>
        </p:nvSpPr>
        <p:spPr bwMode="auto">
          <a:xfrm rot="5400000">
            <a:off x="8260202" y="4378642"/>
            <a:ext cx="115134" cy="2055072"/>
          </a:xfrm>
          <a:prstGeom prst="leftBracket">
            <a:avLst/>
          </a:prstGeom>
          <a:noFill/>
          <a:ln w="19050" cap="flat" cmpd="sng" algn="ctr">
            <a:solidFill>
              <a:srgbClr val="0000FF"/>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fontAlgn="base" hangingPunct="0">
              <a:spcBef>
                <a:spcPct val="0"/>
              </a:spcBef>
              <a:spcAft>
                <a:spcPct val="0"/>
              </a:spcAft>
              <a:defRPr/>
            </a:pPr>
            <a:endParaRPr lang="en-US" sz="1050">
              <a:solidFill>
                <a:srgbClr val="000000"/>
              </a:solidFill>
              <a:latin typeface="Arial" panose="020B0604020202020204" pitchFamily="34" charset="0"/>
            </a:endParaRPr>
          </a:p>
        </p:txBody>
      </p:sp>
      <p:pic>
        <p:nvPicPr>
          <p:cNvPr id="108" name="Picture 39" descr="ar_colonel"/>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059075" y="5227494"/>
            <a:ext cx="592419" cy="329184"/>
          </a:xfrm>
          <a:prstGeom prst="rect">
            <a:avLst/>
          </a:prstGeom>
          <a:noFill/>
          <a:ln w="9525">
            <a:noFill/>
            <a:miter lim="800000"/>
            <a:headEnd/>
            <a:tailEnd/>
          </a:ln>
        </p:spPr>
      </p:pic>
      <p:sp>
        <p:nvSpPr>
          <p:cNvPr id="98" name="Rectangle 14"/>
          <p:cNvSpPr>
            <a:spLocks noChangeArrowheads="1"/>
          </p:cNvSpPr>
          <p:nvPr/>
        </p:nvSpPr>
        <p:spPr bwMode="auto">
          <a:xfrm>
            <a:off x="8060098" y="4163404"/>
            <a:ext cx="1358485" cy="720058"/>
          </a:xfrm>
          <a:prstGeom prst="rect">
            <a:avLst/>
          </a:prstGeom>
          <a:gradFill flip="none" rotWithShape="1">
            <a:gsLst>
              <a:gs pos="50000">
                <a:srgbClr val="0000FF"/>
              </a:gs>
              <a:gs pos="50000">
                <a:srgbClr val="FF0000"/>
              </a:gs>
            </a:gsLst>
            <a:lin ang="2700000" scaled="1"/>
            <a:tileRect/>
          </a:gradFill>
          <a:ln w="9525">
            <a:solidFill>
              <a:srgbClr val="000000"/>
            </a:solidFill>
            <a:miter lim="800000"/>
            <a:headEnd/>
            <a:tailEnd/>
          </a:ln>
        </p:spPr>
        <p:txBody>
          <a:bodyPr lIns="68580" rIns="68580" anchor="ctr" anchorCtr="0"/>
          <a:lstStyle/>
          <a:p>
            <a:pPr algn="ctr" eaLnBrk="0" fontAlgn="base" hangingPunct="0">
              <a:spcBef>
                <a:spcPct val="0"/>
              </a:spcBef>
              <a:spcAft>
                <a:spcPct val="0"/>
              </a:spcAft>
              <a:defRPr/>
            </a:pPr>
            <a:r>
              <a:rPr lang="en-US" sz="675" b="1" dirty="0" err="1">
                <a:solidFill>
                  <a:srgbClr val="FFFFFF"/>
                </a:solidFill>
                <a:latin typeface="Arial" panose="020B0604020202020204" pitchFamily="34" charset="0"/>
              </a:rPr>
              <a:t>Gp</a:t>
            </a:r>
            <a:r>
              <a:rPr lang="en-US" sz="675" b="1" dirty="0">
                <a:solidFill>
                  <a:srgbClr val="FFFFFF"/>
                </a:solidFill>
                <a:latin typeface="Arial" panose="020B0604020202020204" pitchFamily="34" charset="0"/>
              </a:rPr>
              <a:t>/CC,</a:t>
            </a:r>
          </a:p>
          <a:p>
            <a:pPr algn="ctr" eaLnBrk="0" fontAlgn="base" hangingPunct="0">
              <a:spcBef>
                <a:spcPct val="0"/>
              </a:spcBef>
              <a:spcAft>
                <a:spcPct val="0"/>
              </a:spcAft>
              <a:defRPr/>
            </a:pPr>
            <a:r>
              <a:rPr lang="en-US" sz="675" b="1" dirty="0">
                <a:solidFill>
                  <a:srgbClr val="FFFFFF"/>
                </a:solidFill>
                <a:latin typeface="Arial" panose="020B0604020202020204" pitchFamily="34" charset="0"/>
              </a:rPr>
              <a:t>MTF DIRECTOR, or</a:t>
            </a:r>
          </a:p>
          <a:p>
            <a:pPr algn="ctr" eaLnBrk="0" fontAlgn="base" hangingPunct="0">
              <a:spcBef>
                <a:spcPct val="0"/>
              </a:spcBef>
              <a:spcAft>
                <a:spcPct val="0"/>
              </a:spcAft>
              <a:defRPr/>
            </a:pPr>
            <a:r>
              <a:rPr lang="en-US" sz="675" b="1" dirty="0">
                <a:solidFill>
                  <a:srgbClr val="FFFFFF"/>
                </a:solidFill>
                <a:latin typeface="Arial" panose="020B0604020202020204" pitchFamily="34" charset="0"/>
              </a:rPr>
              <a:t>AIR / DHA / MAJCOM / COCOM STAFF</a:t>
            </a:r>
          </a:p>
        </p:txBody>
      </p:sp>
      <p:sp>
        <p:nvSpPr>
          <p:cNvPr id="100" name="Rectangle 14"/>
          <p:cNvSpPr>
            <a:spLocks noChangeArrowheads="1"/>
          </p:cNvSpPr>
          <p:nvPr/>
        </p:nvSpPr>
        <p:spPr bwMode="auto">
          <a:xfrm>
            <a:off x="7290380" y="3215900"/>
            <a:ext cx="1267405" cy="720058"/>
          </a:xfrm>
          <a:prstGeom prst="rect">
            <a:avLst/>
          </a:prstGeom>
          <a:gradFill>
            <a:gsLst>
              <a:gs pos="50000">
                <a:srgbClr val="33CCCC"/>
              </a:gs>
              <a:gs pos="50000">
                <a:srgbClr val="FF0000"/>
              </a:gs>
            </a:gsLst>
            <a:lin ang="2700000" scaled="1"/>
          </a:gradFill>
          <a:ln w="9525">
            <a:solidFill>
              <a:srgbClr val="000000"/>
            </a:solidFill>
            <a:miter lim="800000"/>
            <a:headEnd/>
            <a:tailEnd/>
          </a:ln>
        </p:spPr>
        <p:txBody>
          <a:bodyPr lIns="68580" rIns="68580" anchor="ctr" anchorCtr="0"/>
          <a:lstStyle/>
          <a:p>
            <a:pPr algn="ctr" eaLnBrk="0" fontAlgn="base" hangingPunct="0">
              <a:spcBef>
                <a:spcPct val="0"/>
              </a:spcBef>
              <a:spcAft>
                <a:spcPct val="0"/>
              </a:spcAft>
              <a:defRPr/>
            </a:pPr>
            <a:r>
              <a:rPr lang="en-US" sz="675" b="1" dirty="0">
                <a:solidFill>
                  <a:srgbClr val="000000"/>
                </a:solidFill>
                <a:latin typeface="Arial" panose="020B0604020202020204" pitchFamily="34" charset="0"/>
              </a:rPr>
              <a:t>AEGD or</a:t>
            </a:r>
          </a:p>
          <a:p>
            <a:pPr algn="ctr" eaLnBrk="0" fontAlgn="base" hangingPunct="0">
              <a:spcBef>
                <a:spcPct val="0"/>
              </a:spcBef>
              <a:spcAft>
                <a:spcPct val="0"/>
              </a:spcAft>
              <a:defRPr/>
            </a:pPr>
            <a:r>
              <a:rPr lang="en-US" sz="675" b="1" dirty="0">
                <a:solidFill>
                  <a:srgbClr val="000000"/>
                </a:solidFill>
                <a:latin typeface="Arial" panose="020B0604020202020204" pitchFamily="34" charset="0"/>
              </a:rPr>
              <a:t>SPECIALTY </a:t>
            </a:r>
          </a:p>
          <a:p>
            <a:pPr algn="ctr" eaLnBrk="0" fontAlgn="base" hangingPunct="0">
              <a:spcBef>
                <a:spcPct val="0"/>
              </a:spcBef>
              <a:spcAft>
                <a:spcPct val="0"/>
              </a:spcAft>
              <a:defRPr/>
            </a:pPr>
            <a:r>
              <a:rPr lang="en-US" sz="675" b="1" dirty="0">
                <a:solidFill>
                  <a:srgbClr val="000000"/>
                </a:solidFill>
                <a:latin typeface="Arial" panose="020B0604020202020204" pitchFamily="34" charset="0"/>
              </a:rPr>
              <a:t>PROGRAM DIRECTOR</a:t>
            </a:r>
          </a:p>
        </p:txBody>
      </p:sp>
      <p:sp>
        <p:nvSpPr>
          <p:cNvPr id="3" name="Rectangle 2"/>
          <p:cNvSpPr/>
          <p:nvPr/>
        </p:nvSpPr>
        <p:spPr>
          <a:xfrm>
            <a:off x="2307540" y="3779218"/>
            <a:ext cx="343364" cy="184666"/>
          </a:xfrm>
          <a:prstGeom prst="rect">
            <a:avLst/>
          </a:prstGeom>
        </p:spPr>
        <p:txBody>
          <a:bodyPr wrap="none">
            <a:spAutoFit/>
          </a:bodyPr>
          <a:lstStyle/>
          <a:p>
            <a:pPr eaLnBrk="0" fontAlgn="base" hangingPunct="0">
              <a:spcBef>
                <a:spcPct val="0"/>
              </a:spcBef>
              <a:spcAft>
                <a:spcPct val="0"/>
              </a:spcAft>
              <a:defRPr/>
            </a:pPr>
            <a:r>
              <a:rPr lang="en-US" sz="600" b="1" dirty="0">
                <a:solidFill>
                  <a:srgbClr val="000000"/>
                </a:solidFill>
                <a:latin typeface="Arial" panose="020B0604020202020204" pitchFamily="34" charset="0"/>
              </a:rPr>
              <a:t>PDE</a:t>
            </a:r>
          </a:p>
        </p:txBody>
      </p:sp>
      <p:sp>
        <p:nvSpPr>
          <p:cNvPr id="81" name="Rectangle 80"/>
          <p:cNvSpPr/>
          <p:nvPr/>
        </p:nvSpPr>
        <p:spPr>
          <a:xfrm>
            <a:off x="4050634" y="2050330"/>
            <a:ext cx="321638" cy="523220"/>
          </a:xfrm>
          <a:prstGeom prst="rect">
            <a:avLst/>
          </a:prstGeom>
          <a:noFill/>
          <a:ln>
            <a:noFill/>
          </a:ln>
        </p:spPr>
        <p:txBody>
          <a:bodyPr wrap="square">
            <a:spAutoFit/>
          </a:bodyPr>
          <a:lstStyle/>
          <a:p>
            <a:pPr algn="ctr" eaLnBrk="0" fontAlgn="base" hangingPunct="0">
              <a:spcBef>
                <a:spcPct val="50000"/>
              </a:spcBef>
              <a:spcAft>
                <a:spcPct val="0"/>
              </a:spcAft>
              <a:buClr>
                <a:srgbClr val="151C77"/>
              </a:buClr>
              <a:buSzPct val="80000"/>
              <a:defRPr/>
            </a:pPr>
            <a:r>
              <a:rPr lang="en-US" sz="2800" b="1" kern="0" dirty="0">
                <a:solidFill>
                  <a:srgbClr val="C00000"/>
                </a:solidFill>
                <a:effectLst>
                  <a:outerShdw blurRad="38100" dist="38100" dir="2700000" algn="tl">
                    <a:srgbClr val="000000">
                      <a:alpha val="43137"/>
                    </a:srgbClr>
                  </a:outerShdw>
                </a:effectLst>
                <a:latin typeface="Arial" panose="020B0604020202020204" pitchFamily="34" charset="0"/>
              </a:rPr>
              <a:t>C</a:t>
            </a:r>
            <a:endParaRPr lang="en-US" sz="1500" b="1" kern="0" dirty="0">
              <a:solidFill>
                <a:srgbClr val="C00000"/>
              </a:solidFill>
              <a:effectLst>
                <a:outerShdw blurRad="38100" dist="38100" dir="2700000" algn="tl">
                  <a:srgbClr val="000000">
                    <a:alpha val="43137"/>
                  </a:srgbClr>
                </a:outerShdw>
              </a:effectLst>
              <a:latin typeface="Arial" panose="020B0604020202020204" pitchFamily="34" charset="0"/>
            </a:endParaRPr>
          </a:p>
        </p:txBody>
      </p:sp>
      <p:sp>
        <p:nvSpPr>
          <p:cNvPr id="82" name="Rectangle 81"/>
          <p:cNvSpPr/>
          <p:nvPr/>
        </p:nvSpPr>
        <p:spPr>
          <a:xfrm>
            <a:off x="4064243" y="2982949"/>
            <a:ext cx="309164" cy="523220"/>
          </a:xfrm>
          <a:prstGeom prst="rect">
            <a:avLst/>
          </a:prstGeom>
        </p:spPr>
        <p:txBody>
          <a:bodyPr wrap="square">
            <a:spAutoFit/>
          </a:bodyPr>
          <a:lstStyle/>
          <a:p>
            <a:pPr algn="ctr" eaLnBrk="0" fontAlgn="base" hangingPunct="0">
              <a:spcBef>
                <a:spcPct val="50000"/>
              </a:spcBef>
              <a:spcAft>
                <a:spcPct val="0"/>
              </a:spcAft>
              <a:buClr>
                <a:srgbClr val="151C77"/>
              </a:buClr>
              <a:buSzPct val="80000"/>
              <a:defRPr/>
            </a:pPr>
            <a:r>
              <a:rPr lang="en-US" sz="2800" b="1" kern="0" dirty="0">
                <a:solidFill>
                  <a:srgbClr val="C00000"/>
                </a:solidFill>
                <a:effectLst>
                  <a:outerShdw blurRad="38100" dist="38100" dir="2700000" algn="tl">
                    <a:srgbClr val="FFFFFF">
                      <a:alpha val="43000"/>
                    </a:srgbClr>
                  </a:outerShdw>
                </a:effectLst>
                <a:latin typeface="Arial" panose="020B0604020202020204" pitchFamily="34" charset="0"/>
              </a:rPr>
              <a:t>A</a:t>
            </a:r>
            <a:endParaRPr lang="en-US" sz="1500" b="1" kern="0" dirty="0">
              <a:solidFill>
                <a:srgbClr val="C00000"/>
              </a:solidFill>
              <a:effectLst>
                <a:outerShdw blurRad="38100" dist="38100" dir="2700000" algn="tl">
                  <a:srgbClr val="FFFFFF">
                    <a:alpha val="43000"/>
                  </a:srgbClr>
                </a:outerShdw>
              </a:effectLst>
              <a:latin typeface="Arial" panose="020B0604020202020204" pitchFamily="34" charset="0"/>
            </a:endParaRPr>
          </a:p>
        </p:txBody>
      </p:sp>
      <p:sp>
        <p:nvSpPr>
          <p:cNvPr id="83" name="Rectangle 82"/>
          <p:cNvSpPr/>
          <p:nvPr/>
        </p:nvSpPr>
        <p:spPr>
          <a:xfrm>
            <a:off x="4052367" y="3895022"/>
            <a:ext cx="309164" cy="523220"/>
          </a:xfrm>
          <a:prstGeom prst="rect">
            <a:avLst/>
          </a:prstGeom>
        </p:spPr>
        <p:txBody>
          <a:bodyPr wrap="square">
            <a:spAutoFit/>
          </a:bodyPr>
          <a:lstStyle/>
          <a:p>
            <a:pPr algn="ctr" eaLnBrk="0" fontAlgn="base" hangingPunct="0">
              <a:spcBef>
                <a:spcPct val="50000"/>
              </a:spcBef>
              <a:spcAft>
                <a:spcPct val="0"/>
              </a:spcAft>
              <a:buClr>
                <a:srgbClr val="151C77"/>
              </a:buClr>
              <a:buSzPct val="80000"/>
              <a:defRPr/>
            </a:pPr>
            <a:r>
              <a:rPr lang="en-US" sz="2800" b="1" kern="0" dirty="0">
                <a:solidFill>
                  <a:srgbClr val="C00000"/>
                </a:solidFill>
                <a:effectLst>
                  <a:glow rad="76200">
                    <a:srgbClr val="00CC99">
                      <a:alpha val="40000"/>
                    </a:srgbClr>
                  </a:glow>
                  <a:outerShdw blurRad="38100" dist="38100" dir="2700000" algn="tl">
                    <a:srgbClr val="FFFFFF">
                      <a:alpha val="43000"/>
                    </a:srgbClr>
                  </a:outerShdw>
                </a:effectLst>
                <a:latin typeface="Arial" panose="020B0604020202020204" pitchFamily="34" charset="0"/>
              </a:rPr>
              <a:t>E</a:t>
            </a:r>
            <a:endParaRPr lang="en-US" sz="1500" b="1" kern="0" dirty="0">
              <a:solidFill>
                <a:srgbClr val="C00000"/>
              </a:solidFill>
              <a:effectLst>
                <a:glow rad="76200">
                  <a:srgbClr val="00CC99">
                    <a:alpha val="40000"/>
                  </a:srgbClr>
                </a:glow>
                <a:outerShdw blurRad="38100" dist="38100" dir="2700000" algn="tl">
                  <a:srgbClr val="FFFFFF">
                    <a:alpha val="43000"/>
                  </a:srgbClr>
                </a:outerShdw>
              </a:effectLst>
              <a:latin typeface="Arial" panose="020B0604020202020204" pitchFamily="34" charset="0"/>
            </a:endParaRPr>
          </a:p>
        </p:txBody>
      </p:sp>
      <p:sp>
        <p:nvSpPr>
          <p:cNvPr id="4" name="Rectangle 3"/>
          <p:cNvSpPr/>
          <p:nvPr/>
        </p:nvSpPr>
        <p:spPr bwMode="auto">
          <a:xfrm>
            <a:off x="9427050" y="2326993"/>
            <a:ext cx="1240951" cy="708912"/>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defRPr/>
            </a:pPr>
            <a:endParaRPr lang="en-US" sz="1400">
              <a:solidFill>
                <a:srgbClr val="000000"/>
              </a:solidFill>
              <a:latin typeface="Arial" charset="0"/>
            </a:endParaRPr>
          </a:p>
        </p:txBody>
      </p:sp>
      <p:sp>
        <p:nvSpPr>
          <p:cNvPr id="86" name="Rectangle 85"/>
          <p:cNvSpPr/>
          <p:nvPr/>
        </p:nvSpPr>
        <p:spPr bwMode="auto">
          <a:xfrm>
            <a:off x="9427050" y="3223765"/>
            <a:ext cx="1240951" cy="708912"/>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defRPr/>
            </a:pPr>
            <a:endParaRPr lang="en-US" sz="1400">
              <a:solidFill>
                <a:srgbClr val="000000"/>
              </a:solidFill>
              <a:latin typeface="Arial" charset="0"/>
            </a:endParaRPr>
          </a:p>
        </p:txBody>
      </p:sp>
      <p:sp>
        <p:nvSpPr>
          <p:cNvPr id="99" name="Rectangle 98"/>
          <p:cNvSpPr/>
          <p:nvPr/>
        </p:nvSpPr>
        <p:spPr>
          <a:xfrm>
            <a:off x="4497840" y="5388469"/>
            <a:ext cx="683200" cy="307777"/>
          </a:xfrm>
          <a:prstGeom prst="rect">
            <a:avLst/>
          </a:prstGeom>
        </p:spPr>
        <p:txBody>
          <a:bodyPr wrap="none">
            <a:spAutoFit/>
          </a:bodyPr>
          <a:lstStyle/>
          <a:p>
            <a:pPr eaLnBrk="0" fontAlgn="base" hangingPunct="0">
              <a:spcBef>
                <a:spcPct val="0"/>
              </a:spcBef>
              <a:spcAft>
                <a:spcPct val="0"/>
              </a:spcAft>
              <a:defRPr/>
            </a:pPr>
            <a:r>
              <a:rPr lang="en-US" sz="700" b="1" dirty="0">
                <a:solidFill>
                  <a:srgbClr val="000000"/>
                </a:solidFill>
                <a:latin typeface="Arial" panose="020B0604020202020204" pitchFamily="34" charset="0"/>
              </a:rPr>
              <a:t>95% promo</a:t>
            </a:r>
          </a:p>
          <a:p>
            <a:pPr eaLnBrk="0" fontAlgn="base" hangingPunct="0">
              <a:spcBef>
                <a:spcPct val="0"/>
              </a:spcBef>
              <a:spcAft>
                <a:spcPct val="0"/>
              </a:spcAft>
              <a:defRPr/>
            </a:pPr>
            <a:r>
              <a:rPr lang="en-US" sz="700" b="1" dirty="0">
                <a:solidFill>
                  <a:srgbClr val="000000"/>
                </a:solidFill>
                <a:latin typeface="Arial" panose="020B0604020202020204" pitchFamily="34" charset="0"/>
              </a:rPr>
              <a:t>opportunity</a:t>
            </a:r>
          </a:p>
        </p:txBody>
      </p:sp>
      <p:sp>
        <p:nvSpPr>
          <p:cNvPr id="101" name="Rectangle 100"/>
          <p:cNvSpPr/>
          <p:nvPr/>
        </p:nvSpPr>
        <p:spPr>
          <a:xfrm>
            <a:off x="6392814" y="5387419"/>
            <a:ext cx="683200" cy="307777"/>
          </a:xfrm>
          <a:prstGeom prst="rect">
            <a:avLst/>
          </a:prstGeom>
        </p:spPr>
        <p:txBody>
          <a:bodyPr wrap="none">
            <a:spAutoFit/>
          </a:bodyPr>
          <a:lstStyle/>
          <a:p>
            <a:pPr eaLnBrk="0" fontAlgn="base" hangingPunct="0">
              <a:spcBef>
                <a:spcPct val="0"/>
              </a:spcBef>
              <a:spcAft>
                <a:spcPct val="0"/>
              </a:spcAft>
              <a:defRPr/>
            </a:pPr>
            <a:r>
              <a:rPr lang="en-US" sz="700" b="1" dirty="0">
                <a:solidFill>
                  <a:srgbClr val="000000"/>
                </a:solidFill>
                <a:latin typeface="Arial" panose="020B0604020202020204" pitchFamily="34" charset="0"/>
              </a:rPr>
              <a:t>95% promo</a:t>
            </a:r>
          </a:p>
          <a:p>
            <a:pPr eaLnBrk="0" fontAlgn="base" hangingPunct="0">
              <a:spcBef>
                <a:spcPct val="0"/>
              </a:spcBef>
              <a:spcAft>
                <a:spcPct val="0"/>
              </a:spcAft>
              <a:defRPr/>
            </a:pPr>
            <a:r>
              <a:rPr lang="en-US" sz="700" b="1" dirty="0">
                <a:solidFill>
                  <a:srgbClr val="000000"/>
                </a:solidFill>
                <a:latin typeface="Arial" panose="020B0604020202020204" pitchFamily="34" charset="0"/>
              </a:rPr>
              <a:t>opportunity</a:t>
            </a:r>
          </a:p>
        </p:txBody>
      </p:sp>
      <p:sp>
        <p:nvSpPr>
          <p:cNvPr id="109" name="Rectangle 108"/>
          <p:cNvSpPr/>
          <p:nvPr/>
        </p:nvSpPr>
        <p:spPr>
          <a:xfrm>
            <a:off x="8659179" y="5372853"/>
            <a:ext cx="683200" cy="307777"/>
          </a:xfrm>
          <a:prstGeom prst="rect">
            <a:avLst/>
          </a:prstGeom>
        </p:spPr>
        <p:txBody>
          <a:bodyPr wrap="none">
            <a:spAutoFit/>
          </a:bodyPr>
          <a:lstStyle/>
          <a:p>
            <a:pPr eaLnBrk="0" fontAlgn="base" hangingPunct="0">
              <a:spcBef>
                <a:spcPct val="0"/>
              </a:spcBef>
              <a:spcAft>
                <a:spcPct val="0"/>
              </a:spcAft>
              <a:defRPr/>
            </a:pPr>
            <a:r>
              <a:rPr lang="en-US" sz="700" b="1" dirty="0">
                <a:solidFill>
                  <a:srgbClr val="000000"/>
                </a:solidFill>
                <a:latin typeface="Arial" panose="020B0604020202020204" pitchFamily="34" charset="0"/>
              </a:rPr>
              <a:t>75% promo</a:t>
            </a:r>
          </a:p>
          <a:p>
            <a:pPr eaLnBrk="0" fontAlgn="base" hangingPunct="0">
              <a:spcBef>
                <a:spcPct val="0"/>
              </a:spcBef>
              <a:spcAft>
                <a:spcPct val="0"/>
              </a:spcAft>
              <a:defRPr/>
            </a:pPr>
            <a:r>
              <a:rPr lang="en-US" sz="700" b="1" dirty="0">
                <a:solidFill>
                  <a:srgbClr val="000000"/>
                </a:solidFill>
                <a:latin typeface="Arial" panose="020B0604020202020204" pitchFamily="34" charset="0"/>
              </a:rPr>
              <a:t>opportunity</a:t>
            </a:r>
          </a:p>
        </p:txBody>
      </p:sp>
      <p:pic>
        <p:nvPicPr>
          <p:cNvPr id="113" name="Picture 112"/>
          <p:cNvPicPr>
            <a:picLocks noChangeAspect="1"/>
          </p:cNvPicPr>
          <p:nvPr/>
        </p:nvPicPr>
        <p:blipFill>
          <a:blip r:embed="rId8" cstate="screen">
            <a:extLst>
              <a:ext uri="{BEBA8EAE-BF5A-486C-A8C5-ECC9F3942E4B}">
                <a14:imgProps xmlns:a14="http://schemas.microsoft.com/office/drawing/2010/main">
                  <a14:imgLayer r:embed="rId9">
                    <a14:imgEffect>
                      <a14:backgroundRemoval t="10000" b="100000" l="10000" r="90000"/>
                    </a14:imgEffect>
                  </a14:imgLayer>
                </a14:imgProps>
              </a:ext>
              <a:ext uri="{28A0092B-C50C-407E-A947-70E740481C1C}">
                <a14:useLocalDpi xmlns:a14="http://schemas.microsoft.com/office/drawing/2010/main"/>
              </a:ext>
            </a:extLst>
          </a:blip>
          <a:stretch>
            <a:fillRect/>
          </a:stretch>
        </p:blipFill>
        <p:spPr>
          <a:xfrm>
            <a:off x="1890199" y="5717218"/>
            <a:ext cx="518491" cy="518491"/>
          </a:xfrm>
          <a:prstGeom prst="rect">
            <a:avLst/>
          </a:prstGeom>
        </p:spPr>
      </p:pic>
      <p:pic>
        <p:nvPicPr>
          <p:cNvPr id="114" name="Picture 113"/>
          <p:cNvPicPr>
            <a:picLocks noChangeAspect="1"/>
          </p:cNvPicPr>
          <p:nvPr/>
        </p:nvPicPr>
        <p:blipFill>
          <a:blip r:embed="rId10" cstate="screen">
            <a:extLst>
              <a:ext uri="{BEBA8EAE-BF5A-486C-A8C5-ECC9F3942E4B}">
                <a14:imgProps xmlns:a14="http://schemas.microsoft.com/office/drawing/2010/main">
                  <a14:imgLayer r:embed="rId11">
                    <a14:imgEffect>
                      <a14:backgroundRemoval t="200" b="100000" l="10000" r="90000"/>
                    </a14:imgEffect>
                  </a14:imgLayer>
                </a14:imgProps>
              </a:ext>
              <a:ext uri="{28A0092B-C50C-407E-A947-70E740481C1C}">
                <a14:useLocalDpi xmlns:a14="http://schemas.microsoft.com/office/drawing/2010/main"/>
              </a:ext>
            </a:extLst>
          </a:blip>
          <a:stretch>
            <a:fillRect/>
          </a:stretch>
        </p:blipFill>
        <p:spPr>
          <a:xfrm>
            <a:off x="2398024" y="5615044"/>
            <a:ext cx="616173" cy="616173"/>
          </a:xfrm>
          <a:prstGeom prst="rect">
            <a:avLst/>
          </a:prstGeom>
        </p:spPr>
      </p:pic>
      <p:pic>
        <p:nvPicPr>
          <p:cNvPr id="115" name="Picture 114"/>
          <p:cNvPicPr>
            <a:picLocks noChangeAspect="1"/>
          </p:cNvPicPr>
          <p:nvPr/>
        </p:nvPicPr>
        <p:blipFill>
          <a:blip r:embed="rId12" cstate="screen">
            <a:extLst>
              <a:ext uri="{BEBA8EAE-BF5A-486C-A8C5-ECC9F3942E4B}">
                <a14:imgProps xmlns:a14="http://schemas.microsoft.com/office/drawing/2010/main">
                  <a14:imgLayer r:embed="rId13">
                    <a14:imgEffect>
                      <a14:backgroundRemoval t="0" b="99000" l="10000" r="90000"/>
                    </a14:imgEffect>
                  </a14:imgLayer>
                </a14:imgProps>
              </a:ext>
              <a:ext uri="{28A0092B-C50C-407E-A947-70E740481C1C}">
                <a14:useLocalDpi xmlns:a14="http://schemas.microsoft.com/office/drawing/2010/main"/>
              </a:ext>
            </a:extLst>
          </a:blip>
          <a:stretch>
            <a:fillRect/>
          </a:stretch>
        </p:blipFill>
        <p:spPr>
          <a:xfrm>
            <a:off x="4625845" y="5657650"/>
            <a:ext cx="614765" cy="614765"/>
          </a:xfrm>
          <a:prstGeom prst="rect">
            <a:avLst/>
          </a:prstGeom>
        </p:spPr>
      </p:pic>
      <p:sp>
        <p:nvSpPr>
          <p:cNvPr id="116" name="Rectangle 115"/>
          <p:cNvSpPr/>
          <p:nvPr/>
        </p:nvSpPr>
        <p:spPr>
          <a:xfrm>
            <a:off x="2152958" y="6139222"/>
            <a:ext cx="572738" cy="276999"/>
          </a:xfrm>
          <a:prstGeom prst="rect">
            <a:avLst/>
          </a:prstGeom>
        </p:spPr>
        <p:txBody>
          <a:bodyPr wrap="square">
            <a:spAutoFit/>
          </a:bodyPr>
          <a:lstStyle/>
          <a:p>
            <a:pPr algn="ctr" eaLnBrk="0" fontAlgn="base" hangingPunct="0">
              <a:spcBef>
                <a:spcPct val="50000"/>
              </a:spcBef>
              <a:spcAft>
                <a:spcPct val="0"/>
              </a:spcAft>
              <a:buClr>
                <a:srgbClr val="151C77"/>
              </a:buClr>
              <a:buSzPct val="80000"/>
              <a:defRPr/>
            </a:pPr>
            <a:r>
              <a:rPr lang="en-US" sz="1200" b="1" kern="0" dirty="0">
                <a:solidFill>
                  <a:srgbClr val="000000"/>
                </a:solidFill>
                <a:effectLst>
                  <a:outerShdw blurRad="38100" dist="38100" dir="2700000" algn="tl">
                    <a:srgbClr val="000000">
                      <a:alpha val="43137"/>
                    </a:srgbClr>
                  </a:outerShdw>
                </a:effectLst>
                <a:latin typeface="Arial" panose="020B0604020202020204" pitchFamily="34" charset="0"/>
              </a:rPr>
              <a:t>0 </a:t>
            </a:r>
            <a:r>
              <a:rPr lang="en-US" sz="1200" b="1" kern="0" dirty="0" err="1">
                <a:solidFill>
                  <a:srgbClr val="000000"/>
                </a:solidFill>
                <a:effectLst>
                  <a:outerShdw blurRad="38100" dist="38100" dir="2700000" algn="tl">
                    <a:srgbClr val="000000">
                      <a:alpha val="43137"/>
                    </a:srgbClr>
                  </a:outerShdw>
                </a:effectLst>
                <a:latin typeface="Arial" panose="020B0604020202020204" pitchFamily="34" charset="0"/>
              </a:rPr>
              <a:t>yrs</a:t>
            </a:r>
            <a:endParaRPr lang="en-US" sz="1200" b="1" kern="0"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17" name="Rectangle 116"/>
          <p:cNvSpPr/>
          <p:nvPr/>
        </p:nvSpPr>
        <p:spPr>
          <a:xfrm>
            <a:off x="2686883" y="6139221"/>
            <a:ext cx="718702" cy="276999"/>
          </a:xfrm>
          <a:prstGeom prst="rect">
            <a:avLst/>
          </a:prstGeom>
        </p:spPr>
        <p:txBody>
          <a:bodyPr wrap="square">
            <a:spAutoFit/>
          </a:bodyPr>
          <a:lstStyle/>
          <a:p>
            <a:pPr algn="ctr" eaLnBrk="0" fontAlgn="base" hangingPunct="0">
              <a:spcBef>
                <a:spcPct val="50000"/>
              </a:spcBef>
              <a:spcAft>
                <a:spcPct val="0"/>
              </a:spcAft>
              <a:buClr>
                <a:srgbClr val="151C77"/>
              </a:buClr>
              <a:buSzPct val="80000"/>
              <a:defRPr/>
            </a:pPr>
            <a:r>
              <a:rPr lang="en-US" sz="1200" b="1" kern="0" dirty="0">
                <a:solidFill>
                  <a:srgbClr val="000000"/>
                </a:solidFill>
                <a:effectLst>
                  <a:outerShdw blurRad="38100" dist="38100" dir="2700000" algn="tl">
                    <a:srgbClr val="000000">
                      <a:alpha val="43137"/>
                    </a:srgbClr>
                  </a:outerShdw>
                </a:effectLst>
                <a:latin typeface="Arial" panose="020B0604020202020204" pitchFamily="34" charset="0"/>
              </a:rPr>
              <a:t>3 </a:t>
            </a:r>
            <a:r>
              <a:rPr lang="en-US" sz="1200" b="1" kern="0" dirty="0" err="1">
                <a:solidFill>
                  <a:srgbClr val="000000"/>
                </a:solidFill>
                <a:effectLst>
                  <a:outerShdw blurRad="38100" dist="38100" dir="2700000" algn="tl">
                    <a:srgbClr val="000000">
                      <a:alpha val="43137"/>
                    </a:srgbClr>
                  </a:outerShdw>
                </a:effectLst>
                <a:latin typeface="Arial" panose="020B0604020202020204" pitchFamily="34" charset="0"/>
              </a:rPr>
              <a:t>yrs</a:t>
            </a:r>
            <a:endParaRPr lang="en-US" sz="1200" b="1" kern="0"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118" name="Rectangle 117"/>
          <p:cNvSpPr/>
          <p:nvPr/>
        </p:nvSpPr>
        <p:spPr>
          <a:xfrm>
            <a:off x="4994869" y="6139221"/>
            <a:ext cx="672766" cy="276999"/>
          </a:xfrm>
          <a:prstGeom prst="rect">
            <a:avLst/>
          </a:prstGeom>
        </p:spPr>
        <p:txBody>
          <a:bodyPr wrap="square">
            <a:spAutoFit/>
          </a:bodyPr>
          <a:lstStyle/>
          <a:p>
            <a:pPr algn="ctr" eaLnBrk="0" fontAlgn="base" hangingPunct="0">
              <a:spcBef>
                <a:spcPct val="50000"/>
              </a:spcBef>
              <a:spcAft>
                <a:spcPct val="0"/>
              </a:spcAft>
              <a:buClr>
                <a:srgbClr val="151C77"/>
              </a:buClr>
              <a:buSzPct val="80000"/>
              <a:defRPr/>
            </a:pPr>
            <a:r>
              <a:rPr lang="en-US" sz="1200" b="1" kern="0" dirty="0">
                <a:solidFill>
                  <a:srgbClr val="000000"/>
                </a:solidFill>
                <a:effectLst>
                  <a:outerShdw blurRad="38100" dist="38100" dir="2700000" algn="tl">
                    <a:srgbClr val="000000">
                      <a:alpha val="43137"/>
                    </a:srgbClr>
                  </a:outerShdw>
                </a:effectLst>
                <a:latin typeface="Arial" panose="020B0604020202020204" pitchFamily="34" charset="0"/>
              </a:rPr>
              <a:t>11 </a:t>
            </a:r>
            <a:r>
              <a:rPr lang="en-US" sz="1200" b="1" kern="0" dirty="0" err="1">
                <a:solidFill>
                  <a:srgbClr val="000000"/>
                </a:solidFill>
                <a:effectLst>
                  <a:outerShdw blurRad="38100" dist="38100" dir="2700000" algn="tl">
                    <a:srgbClr val="000000">
                      <a:alpha val="43137"/>
                    </a:srgbClr>
                  </a:outerShdw>
                </a:effectLst>
                <a:latin typeface="Arial" panose="020B0604020202020204" pitchFamily="34" charset="0"/>
              </a:rPr>
              <a:t>yrs</a:t>
            </a:r>
            <a:endParaRPr lang="en-US" sz="1200" b="1" kern="0" dirty="0">
              <a:solidFill>
                <a:srgbClr val="000000"/>
              </a:solidFill>
              <a:effectLst>
                <a:outerShdw blurRad="38100" dist="38100" dir="2700000" algn="tl">
                  <a:srgbClr val="000000">
                    <a:alpha val="43137"/>
                  </a:srgbClr>
                </a:outerShdw>
              </a:effectLst>
              <a:latin typeface="Arial" panose="020B0604020202020204" pitchFamily="34" charset="0"/>
            </a:endParaRPr>
          </a:p>
        </p:txBody>
      </p:sp>
      <p:sp>
        <p:nvSpPr>
          <p:cNvPr id="9" name="TextBox 8"/>
          <p:cNvSpPr txBox="1"/>
          <p:nvPr/>
        </p:nvSpPr>
        <p:spPr>
          <a:xfrm>
            <a:off x="8988044" y="6139221"/>
            <a:ext cx="1679957" cy="276999"/>
          </a:xfrm>
          <a:prstGeom prst="rect">
            <a:avLst/>
          </a:prstGeom>
          <a:noFill/>
        </p:spPr>
        <p:txBody>
          <a:bodyPr wrap="square" rtlCol="0">
            <a:spAutoFit/>
          </a:bodyPr>
          <a:lstStyle/>
          <a:p>
            <a:pPr eaLnBrk="0" fontAlgn="base" hangingPunct="0">
              <a:spcBef>
                <a:spcPct val="0"/>
              </a:spcBef>
              <a:spcAft>
                <a:spcPct val="0"/>
              </a:spcAft>
              <a:defRPr/>
            </a:pPr>
            <a:r>
              <a:rPr lang="en-US" sz="1200" b="1" dirty="0">
                <a:solidFill>
                  <a:srgbClr val="000000"/>
                </a:solidFill>
                <a:latin typeface="Arial" panose="020B0604020202020204" pitchFamily="34" charset="0"/>
              </a:rPr>
              <a:t>Updated Oct 2022</a:t>
            </a:r>
          </a:p>
        </p:txBody>
      </p:sp>
      <p:sp>
        <p:nvSpPr>
          <p:cNvPr id="12" name="Title 1">
            <a:extLst>
              <a:ext uri="{FF2B5EF4-FFF2-40B4-BE49-F238E27FC236}">
                <a16:creationId xmlns:a16="http://schemas.microsoft.com/office/drawing/2014/main" id="{8F2D1A1D-694F-D969-3AC8-64FD97AED31F}"/>
              </a:ext>
            </a:extLst>
          </p:cNvPr>
          <p:cNvSpPr>
            <a:spLocks noGrp="1"/>
          </p:cNvSpPr>
          <p:nvPr>
            <p:ph type="title"/>
          </p:nvPr>
        </p:nvSpPr>
        <p:spPr>
          <a:xfrm>
            <a:off x="2218267" y="76200"/>
            <a:ext cx="9525000" cy="1143000"/>
          </a:xfrm>
        </p:spPr>
        <p:txBody>
          <a:bodyPr>
            <a:normAutofit/>
          </a:bodyPr>
          <a:lstStyle/>
          <a:p>
            <a:r>
              <a:rPr lang="en-US" sz="4000" dirty="0">
                <a:cs typeface="Times New Roman" panose="02020603050405020304" pitchFamily="18" charset="0"/>
              </a:rPr>
              <a:t>Air Force Dental Careers</a:t>
            </a:r>
            <a:endParaRPr lang="en-US" sz="4000" dirty="0"/>
          </a:p>
        </p:txBody>
      </p:sp>
    </p:spTree>
    <p:extLst>
      <p:ext uri="{BB962C8B-B14F-4D97-AF65-F5344CB8AC3E}">
        <p14:creationId xmlns:p14="http://schemas.microsoft.com/office/powerpoint/2010/main" val="2234511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9F8E2-D4C7-54FE-38AA-45E1EF6BE82D}"/>
              </a:ext>
            </a:extLst>
          </p:cNvPr>
          <p:cNvSpPr>
            <a:spLocks noGrp="1"/>
          </p:cNvSpPr>
          <p:nvPr>
            <p:ph type="title"/>
          </p:nvPr>
        </p:nvSpPr>
        <p:spPr/>
        <p:txBody>
          <a:bodyPr/>
          <a:lstStyle/>
          <a:p>
            <a:r>
              <a:rPr lang="en-US" dirty="0"/>
              <a:t>Graduate Dental Education</a:t>
            </a:r>
          </a:p>
        </p:txBody>
      </p:sp>
      <p:sp>
        <p:nvSpPr>
          <p:cNvPr id="4" name="Slide Number Placeholder 3">
            <a:extLst>
              <a:ext uri="{FF2B5EF4-FFF2-40B4-BE49-F238E27FC236}">
                <a16:creationId xmlns:a16="http://schemas.microsoft.com/office/drawing/2014/main" id="{A255E74E-7CAA-DFC2-F2A6-DA3426A6D443}"/>
              </a:ext>
            </a:extLst>
          </p:cNvPr>
          <p:cNvSpPr>
            <a:spLocks noGrp="1"/>
          </p:cNvSpPr>
          <p:nvPr>
            <p:ph type="sldNum" sz="quarter" idx="11"/>
          </p:nvPr>
        </p:nvSpPr>
        <p:spPr/>
        <p:txBody>
          <a:bodyPr/>
          <a:lstStyle/>
          <a:p>
            <a:pPr>
              <a:defRPr/>
            </a:pPr>
            <a:fld id="{8742E453-760C-45C9-8C05-6ED692EDA49B}" type="slidenum">
              <a:rPr lang="en-US" smtClean="0"/>
              <a:pPr>
                <a:defRPr/>
              </a:pPr>
              <a:t>13</a:t>
            </a:fld>
            <a:endParaRPr lang="en-US" dirty="0">
              <a:solidFill>
                <a:srgbClr val="808080"/>
              </a:solidFill>
            </a:endParaRPr>
          </a:p>
        </p:txBody>
      </p:sp>
      <p:pic>
        <p:nvPicPr>
          <p:cNvPr id="5" name="Picture 2">
            <a:extLst>
              <a:ext uri="{FF2B5EF4-FFF2-40B4-BE49-F238E27FC236}">
                <a16:creationId xmlns:a16="http://schemas.microsoft.com/office/drawing/2014/main" id="{7AFD3ABF-6B5B-A17B-00DC-2C4DB925CA93}"/>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bwMode="auto">
          <a:xfrm>
            <a:off x="3784507" y="1447800"/>
            <a:ext cx="7628560" cy="4743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08867A2D-01B9-CE1C-E78D-36B73AEB6CA8}"/>
              </a:ext>
            </a:extLst>
          </p:cNvPr>
          <p:cNvSpPr txBox="1">
            <a:spLocks noChangeArrowheads="1"/>
          </p:cNvSpPr>
          <p:nvPr/>
        </p:nvSpPr>
        <p:spPr bwMode="auto">
          <a:xfrm>
            <a:off x="457200" y="2286000"/>
            <a:ext cx="31242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44" indent="-285744"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57" indent="-28256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088" indent="-223833"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160" indent="-228594"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0" indent="0" algn="ctr">
              <a:buNone/>
            </a:pPr>
            <a:r>
              <a:rPr lang="en-US" sz="3200" b="0" dirty="0"/>
              <a:t>Air Force Postgraduate Dental School (AFPDS) </a:t>
            </a:r>
          </a:p>
          <a:p>
            <a:pPr marL="0" indent="0" algn="ctr">
              <a:buNone/>
            </a:pPr>
            <a:r>
              <a:rPr lang="en-US" sz="3200" b="0" dirty="0"/>
              <a:t>JBSA-Lackland</a:t>
            </a:r>
          </a:p>
        </p:txBody>
      </p:sp>
    </p:spTree>
    <p:extLst>
      <p:ext uri="{BB962C8B-B14F-4D97-AF65-F5344CB8AC3E}">
        <p14:creationId xmlns:p14="http://schemas.microsoft.com/office/powerpoint/2010/main" val="1387616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C39AD-33E9-5511-DF70-8BFEBD76B640}"/>
              </a:ext>
            </a:extLst>
          </p:cNvPr>
          <p:cNvSpPr>
            <a:spLocks noGrp="1"/>
          </p:cNvSpPr>
          <p:nvPr>
            <p:ph type="title"/>
          </p:nvPr>
        </p:nvSpPr>
        <p:spPr/>
        <p:txBody>
          <a:bodyPr/>
          <a:lstStyle/>
          <a:p>
            <a:r>
              <a:rPr lang="en-US" dirty="0"/>
              <a:t>Postgraduate Training Offered</a:t>
            </a:r>
          </a:p>
        </p:txBody>
      </p:sp>
      <p:sp>
        <p:nvSpPr>
          <p:cNvPr id="3" name="Content Placeholder 2">
            <a:extLst>
              <a:ext uri="{FF2B5EF4-FFF2-40B4-BE49-F238E27FC236}">
                <a16:creationId xmlns:a16="http://schemas.microsoft.com/office/drawing/2014/main" id="{2E35F961-078B-A3F1-6C4F-7F58C375683C}"/>
              </a:ext>
            </a:extLst>
          </p:cNvPr>
          <p:cNvSpPr>
            <a:spLocks noGrp="1"/>
          </p:cNvSpPr>
          <p:nvPr>
            <p:ph idx="1"/>
          </p:nvPr>
        </p:nvSpPr>
        <p:spPr>
          <a:xfrm>
            <a:off x="457201" y="1504950"/>
            <a:ext cx="5486400" cy="4743450"/>
          </a:xfrm>
        </p:spPr>
        <p:txBody>
          <a:bodyPr/>
          <a:lstStyle/>
          <a:p>
            <a:pPr>
              <a:lnSpc>
                <a:spcPct val="90000"/>
              </a:lnSpc>
              <a:defRPr/>
            </a:pPr>
            <a:r>
              <a:rPr lang="en-US" altLang="en-US" sz="1800" u="sng" dirty="0"/>
              <a:t>Advanced Education in General Dentistry (AEGD-1)</a:t>
            </a:r>
          </a:p>
          <a:p>
            <a:pPr>
              <a:lnSpc>
                <a:spcPct val="90000"/>
              </a:lnSpc>
              <a:defRPr/>
            </a:pPr>
            <a:r>
              <a:rPr lang="en-US" altLang="en-US" sz="1800" u="sng" dirty="0"/>
              <a:t>Specialty Training</a:t>
            </a:r>
          </a:p>
          <a:p>
            <a:pPr lvl="1">
              <a:lnSpc>
                <a:spcPct val="90000"/>
              </a:lnSpc>
              <a:defRPr/>
            </a:pPr>
            <a:r>
              <a:rPr lang="en-US" altLang="en-US" sz="1800" b="0" dirty="0"/>
              <a:t>Comprehensive Dentistry (AEGD-2)</a:t>
            </a:r>
          </a:p>
          <a:p>
            <a:pPr lvl="1">
              <a:lnSpc>
                <a:spcPct val="90000"/>
              </a:lnSpc>
              <a:defRPr/>
            </a:pPr>
            <a:r>
              <a:rPr lang="en-US" altLang="en-US" sz="1800" b="0" dirty="0"/>
              <a:t>Endodontics</a:t>
            </a:r>
          </a:p>
          <a:p>
            <a:pPr lvl="1">
              <a:lnSpc>
                <a:spcPct val="90000"/>
              </a:lnSpc>
              <a:defRPr/>
            </a:pPr>
            <a:r>
              <a:rPr lang="en-US" altLang="en-US" sz="1800" b="0" dirty="0"/>
              <a:t>Dental Public Health</a:t>
            </a:r>
          </a:p>
          <a:p>
            <a:pPr lvl="1">
              <a:lnSpc>
                <a:spcPct val="90000"/>
              </a:lnSpc>
              <a:defRPr/>
            </a:pPr>
            <a:r>
              <a:rPr lang="en-US" altLang="en-US" sz="1800" b="0" dirty="0"/>
              <a:t>Oral &amp; Maxillofacial Pathology</a:t>
            </a:r>
          </a:p>
          <a:p>
            <a:pPr lvl="1">
              <a:lnSpc>
                <a:spcPct val="90000"/>
              </a:lnSpc>
              <a:defRPr/>
            </a:pPr>
            <a:r>
              <a:rPr lang="en-US" altLang="en-US" sz="1800" b="0" dirty="0"/>
              <a:t>Oral &amp; Maxillofacial Surgery</a:t>
            </a:r>
          </a:p>
          <a:p>
            <a:pPr lvl="1">
              <a:lnSpc>
                <a:spcPct val="90000"/>
              </a:lnSpc>
              <a:defRPr/>
            </a:pPr>
            <a:r>
              <a:rPr lang="en-US" altLang="en-US" sz="1800" b="0" dirty="0"/>
              <a:t>Oral &amp; Maxillofacial Radiology</a:t>
            </a:r>
          </a:p>
          <a:p>
            <a:pPr lvl="1">
              <a:lnSpc>
                <a:spcPct val="90000"/>
              </a:lnSpc>
              <a:defRPr/>
            </a:pPr>
            <a:r>
              <a:rPr lang="en-US" altLang="en-US" sz="1800" b="0" dirty="0"/>
              <a:t>Orofacial Pain Residency/Fellowship</a:t>
            </a:r>
          </a:p>
          <a:p>
            <a:pPr lvl="1">
              <a:lnSpc>
                <a:spcPct val="90000"/>
              </a:lnSpc>
              <a:defRPr/>
            </a:pPr>
            <a:r>
              <a:rPr lang="en-US" altLang="en-US" sz="1800" b="0" dirty="0"/>
              <a:t>Orthodontics</a:t>
            </a:r>
          </a:p>
          <a:p>
            <a:pPr lvl="1">
              <a:lnSpc>
                <a:spcPct val="90000"/>
              </a:lnSpc>
              <a:defRPr/>
            </a:pPr>
            <a:r>
              <a:rPr lang="en-US" altLang="en-US" sz="1800" b="0" dirty="0"/>
              <a:t>Pediatric Dentistry</a:t>
            </a:r>
          </a:p>
          <a:p>
            <a:pPr lvl="1">
              <a:lnSpc>
                <a:spcPct val="90000"/>
              </a:lnSpc>
              <a:defRPr/>
            </a:pPr>
            <a:r>
              <a:rPr lang="en-US" altLang="en-US" sz="1800" b="0" dirty="0"/>
              <a:t>Periodontics</a:t>
            </a:r>
          </a:p>
          <a:p>
            <a:pPr lvl="1">
              <a:lnSpc>
                <a:spcPct val="90000"/>
              </a:lnSpc>
              <a:defRPr/>
            </a:pPr>
            <a:r>
              <a:rPr lang="en-US" altLang="en-US" sz="1800" b="0" dirty="0"/>
              <a:t>Prosthodontics</a:t>
            </a:r>
          </a:p>
        </p:txBody>
      </p:sp>
      <p:sp>
        <p:nvSpPr>
          <p:cNvPr id="4" name="Slide Number Placeholder 3">
            <a:extLst>
              <a:ext uri="{FF2B5EF4-FFF2-40B4-BE49-F238E27FC236}">
                <a16:creationId xmlns:a16="http://schemas.microsoft.com/office/drawing/2014/main" id="{034DC6C1-0238-A158-9B9F-2815177C5A1D}"/>
              </a:ext>
            </a:extLst>
          </p:cNvPr>
          <p:cNvSpPr>
            <a:spLocks noGrp="1"/>
          </p:cNvSpPr>
          <p:nvPr>
            <p:ph type="sldNum" sz="quarter" idx="11"/>
          </p:nvPr>
        </p:nvSpPr>
        <p:spPr/>
        <p:txBody>
          <a:bodyPr/>
          <a:lstStyle/>
          <a:p>
            <a:pPr>
              <a:defRPr/>
            </a:pPr>
            <a:fld id="{8742E453-760C-45C9-8C05-6ED692EDA49B}" type="slidenum">
              <a:rPr lang="en-US" smtClean="0"/>
              <a:pPr>
                <a:defRPr/>
              </a:pPr>
              <a:t>14</a:t>
            </a:fld>
            <a:endParaRPr lang="en-US" dirty="0">
              <a:solidFill>
                <a:srgbClr val="808080"/>
              </a:solidFill>
            </a:endParaRPr>
          </a:p>
        </p:txBody>
      </p:sp>
      <p:sp>
        <p:nvSpPr>
          <p:cNvPr id="5" name="Content Placeholder 2">
            <a:extLst>
              <a:ext uri="{FF2B5EF4-FFF2-40B4-BE49-F238E27FC236}">
                <a16:creationId xmlns:a16="http://schemas.microsoft.com/office/drawing/2014/main" id="{6E935AE8-254E-57A8-B431-D0ED0A96CBBC}"/>
              </a:ext>
            </a:extLst>
          </p:cNvPr>
          <p:cNvSpPr txBox="1">
            <a:spLocks/>
          </p:cNvSpPr>
          <p:nvPr/>
        </p:nvSpPr>
        <p:spPr bwMode="auto">
          <a:xfrm>
            <a:off x="6096000" y="1471612"/>
            <a:ext cx="54864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4163" indent="-284163"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57" indent="-28256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088" indent="-223833"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160" indent="-228594"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altLang="en-US" sz="1800" u="sng" kern="0" dirty="0"/>
              <a:t>Fellowships</a:t>
            </a:r>
          </a:p>
          <a:p>
            <a:pPr lvl="1"/>
            <a:r>
              <a:rPr lang="en-US" altLang="en-US" sz="1800" b="0" kern="0" dirty="0"/>
              <a:t>Dental Health Informatics</a:t>
            </a:r>
          </a:p>
          <a:p>
            <a:pPr lvl="1"/>
            <a:r>
              <a:rPr lang="en-US" altLang="en-US" sz="1800" b="0" kern="0" dirty="0"/>
              <a:t>Dental Materials</a:t>
            </a:r>
          </a:p>
          <a:p>
            <a:pPr lvl="1"/>
            <a:r>
              <a:rPr lang="en-US" altLang="en-US" sz="1800" b="0" kern="0" dirty="0"/>
              <a:t>Infection Control / Patient Safety</a:t>
            </a:r>
          </a:p>
          <a:p>
            <a:pPr lvl="1"/>
            <a:r>
              <a:rPr lang="en-US" altLang="en-US" sz="1800" b="0" kern="0" dirty="0"/>
              <a:t>Logistics / Device Procurement</a:t>
            </a:r>
          </a:p>
          <a:p>
            <a:pPr lvl="1"/>
            <a:r>
              <a:rPr lang="en-US" altLang="en-US" sz="1800" b="0" kern="0" dirty="0"/>
              <a:t>Manpower / Strategic Resourcing</a:t>
            </a:r>
          </a:p>
          <a:p>
            <a:pPr lvl="1"/>
            <a:r>
              <a:rPr lang="en-US" altLang="en-US" sz="1800" b="0" kern="0" dirty="0"/>
              <a:t>Masters of Public Health (IHS)</a:t>
            </a:r>
          </a:p>
          <a:p>
            <a:pPr lvl="1"/>
            <a:r>
              <a:rPr lang="en-US" altLang="en-US" sz="1800" b="0" kern="0" dirty="0"/>
              <a:t>Maxillofacial Prosthetics</a:t>
            </a:r>
          </a:p>
          <a:p>
            <a:pPr lvl="1"/>
            <a:r>
              <a:rPr lang="en-US" altLang="en-US" sz="1800" b="0" kern="0" dirty="0"/>
              <a:t>OMS Facial Cosmetics</a:t>
            </a:r>
          </a:p>
          <a:p>
            <a:pPr lvl="1"/>
            <a:r>
              <a:rPr lang="en-US" altLang="en-US" sz="1800" b="0" kern="0" dirty="0"/>
              <a:t>OMS Maxillofacial Reconstruction</a:t>
            </a:r>
          </a:p>
          <a:p>
            <a:pPr lvl="1" algn="just"/>
            <a:r>
              <a:rPr lang="en-US" altLang="en-US" sz="1800" b="0" kern="0" dirty="0"/>
              <a:t>OMS Craniofacial/Clefts</a:t>
            </a:r>
          </a:p>
          <a:p>
            <a:pPr lvl="1" algn="just"/>
            <a:r>
              <a:rPr lang="en-US" altLang="en-US" sz="1800" b="0" kern="0" dirty="0"/>
              <a:t>OMS TMJ</a:t>
            </a:r>
          </a:p>
          <a:p>
            <a:pPr lvl="1"/>
            <a:r>
              <a:rPr lang="en-US" altLang="en-US" sz="1800" b="0" kern="0" dirty="0"/>
              <a:t>Prosthodontic Dental Materials</a:t>
            </a:r>
          </a:p>
          <a:p>
            <a:pPr lvl="1"/>
            <a:r>
              <a:rPr lang="en-US" altLang="en-US" sz="1800" b="0" kern="0" dirty="0"/>
              <a:t>SG1D</a:t>
            </a:r>
          </a:p>
        </p:txBody>
      </p:sp>
    </p:spTree>
    <p:extLst>
      <p:ext uri="{BB962C8B-B14F-4D97-AF65-F5344CB8AC3E}">
        <p14:creationId xmlns:p14="http://schemas.microsoft.com/office/powerpoint/2010/main" val="2927389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8742E453-760C-45C9-8C05-6ED692EDA49B}" type="slidenum">
              <a:rPr lang="en-US" smtClean="0"/>
              <a:pPr>
                <a:defRPr/>
              </a:pPr>
              <a:t>15</a:t>
            </a:fld>
            <a:endParaRPr lang="en-US" dirty="0">
              <a:solidFill>
                <a:srgbClr val="808080"/>
              </a:solidFill>
            </a:endParaRPr>
          </a:p>
        </p:txBody>
      </p:sp>
      <p:sp>
        <p:nvSpPr>
          <p:cNvPr id="6" name="Rectangle 5"/>
          <p:cNvSpPr/>
          <p:nvPr/>
        </p:nvSpPr>
        <p:spPr bwMode="auto">
          <a:xfrm>
            <a:off x="557350" y="57824"/>
            <a:ext cx="1323702" cy="1126540"/>
          </a:xfrm>
          <a:prstGeom prst="rect">
            <a:avLst/>
          </a:prstGeom>
          <a:solidFill>
            <a:schemeClr val="bg1"/>
          </a:solidFill>
          <a:ln w="9525">
            <a:noFill/>
            <a:miter lim="800000"/>
            <a:headEnd/>
            <a:tailEnd/>
          </a:ln>
        </p:spPr>
        <p:txBody>
          <a:bodyPr wrap="square" lIns="91440" rIns="91440" rtlCol="0" anchor="ctr">
            <a:spAutoFit/>
          </a:bodyPr>
          <a:lstStyle/>
          <a:p>
            <a:pPr indent="457200" algn="ctr">
              <a:tabLst>
                <a:tab pos="2057400" algn="l"/>
              </a:tabLst>
            </a:pPr>
            <a:endParaRPr lang="en-US" sz="1200" b="1" u="sng" dirty="0">
              <a:cs typeface="Times New Roman" pitchFamily="18" charset="0"/>
            </a:endParaRP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4320" y="1965960"/>
            <a:ext cx="4039009" cy="3940674"/>
          </a:xfrm>
          <a:prstGeom prst="rect">
            <a:avLst/>
          </a:prstGeom>
        </p:spPr>
      </p:pic>
      <p:sp>
        <p:nvSpPr>
          <p:cNvPr id="9" name="Text Box 14"/>
          <p:cNvSpPr txBox="1">
            <a:spLocks noChangeArrowheads="1"/>
          </p:cNvSpPr>
          <p:nvPr/>
        </p:nvSpPr>
        <p:spPr bwMode="auto">
          <a:xfrm>
            <a:off x="2454688" y="500067"/>
            <a:ext cx="74689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a:defRPr/>
            </a:pPr>
            <a:r>
              <a:rPr lang="en-US" altLang="en-US" sz="3600" b="1" i="1" dirty="0">
                <a:solidFill>
                  <a:srgbClr val="000000"/>
                </a:solidFill>
              </a:rPr>
              <a:t>The Air Force’s Personnel Center</a:t>
            </a:r>
          </a:p>
        </p:txBody>
      </p:sp>
      <p:sp>
        <p:nvSpPr>
          <p:cNvPr id="7" name="Content Placeholder 2">
            <a:extLst>
              <a:ext uri="{FF2B5EF4-FFF2-40B4-BE49-F238E27FC236}">
                <a16:creationId xmlns:a16="http://schemas.microsoft.com/office/drawing/2014/main" id="{0FB8E4F3-3999-EE62-A7BD-64E094F01467}"/>
              </a:ext>
            </a:extLst>
          </p:cNvPr>
          <p:cNvSpPr>
            <a:spLocks noGrp="1"/>
          </p:cNvSpPr>
          <p:nvPr>
            <p:ph idx="1"/>
          </p:nvPr>
        </p:nvSpPr>
        <p:spPr>
          <a:xfrm>
            <a:off x="1219201" y="5943600"/>
            <a:ext cx="9238501" cy="414333"/>
          </a:xfrm>
        </p:spPr>
        <p:txBody>
          <a:bodyPr/>
          <a:lstStyle/>
          <a:p>
            <a:pPr marL="0" indent="0">
              <a:buNone/>
            </a:pPr>
            <a:r>
              <a:rPr lang="en-US" sz="2200" dirty="0"/>
              <a:t>Comm: 210-565-0645   </a:t>
            </a:r>
            <a:r>
              <a:rPr lang="en-US" sz="2200" dirty="0">
                <a:solidFill>
                  <a:schemeClr val="accent2"/>
                </a:solidFill>
                <a:hlinkClick r:id="rId4">
                  <a:extLst>
                    <a:ext uri="{A12FA001-AC4F-418D-AE19-62706E023703}">
                      <ahyp:hlinkClr xmlns:ahyp="http://schemas.microsoft.com/office/drawing/2018/hyperlinkcolor" val="tx"/>
                    </a:ext>
                  </a:extLst>
                </a:hlinkClick>
              </a:rPr>
              <a:t>Elizabeth.morris.4@us.af.mil</a:t>
            </a:r>
            <a:r>
              <a:rPr lang="en-US" sz="2200" dirty="0">
                <a:solidFill>
                  <a:schemeClr val="accent2"/>
                </a:solidFill>
              </a:rPr>
              <a:t>   </a:t>
            </a:r>
            <a:r>
              <a:rPr lang="en-US" sz="2200" dirty="0"/>
              <a:t>DSN: 656-0645</a:t>
            </a:r>
          </a:p>
          <a:p>
            <a:endParaRPr lang="en-US" dirty="0"/>
          </a:p>
        </p:txBody>
      </p:sp>
    </p:spTree>
    <p:extLst>
      <p:ext uri="{BB962C8B-B14F-4D97-AF65-F5344CB8AC3E}">
        <p14:creationId xmlns:p14="http://schemas.microsoft.com/office/powerpoint/2010/main" val="2257524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prstGeom prst="rect">
            <a:avLst/>
          </a:prstGeom>
        </p:spPr>
        <p:txBody>
          <a:bodyPr/>
          <a:lstStyle/>
          <a:p>
            <a:pPr>
              <a:defRPr/>
            </a:pPr>
            <a:fld id="{E8C4CF4F-2ECB-4C54-9552-FB58A436033C}" type="slidenum">
              <a:rPr lang="en-US" smtClean="0"/>
              <a:pPr>
                <a:defRPr/>
              </a:pPr>
              <a:t>2</a:t>
            </a:fld>
            <a:endParaRPr lang="en-US" dirty="0"/>
          </a:p>
        </p:txBody>
      </p:sp>
      <p:sp>
        <p:nvSpPr>
          <p:cNvPr id="9" name="Rectangle 3"/>
          <p:cNvSpPr txBox="1">
            <a:spLocks noChangeArrowheads="1"/>
          </p:cNvSpPr>
          <p:nvPr/>
        </p:nvSpPr>
        <p:spPr bwMode="auto">
          <a:xfrm>
            <a:off x="457200" y="1447800"/>
            <a:ext cx="11359092"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44" indent="-285744"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57" indent="-28256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088" indent="-223833"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160" indent="-228594"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a:spcBef>
                <a:spcPts val="600"/>
              </a:spcBef>
            </a:pPr>
            <a:r>
              <a:rPr lang="en-US" altLang="en-US" kern="0" dirty="0"/>
              <a:t>AFIT pays for all dental school tuition, fees, books, equipment, etc</a:t>
            </a:r>
          </a:p>
          <a:p>
            <a:pPr>
              <a:spcBef>
                <a:spcPts val="600"/>
              </a:spcBef>
            </a:pPr>
            <a:r>
              <a:rPr lang="en-US" altLang="en-US" kern="0" dirty="0"/>
              <a:t>ARPC provides monthly stipend for living expenses</a:t>
            </a:r>
          </a:p>
          <a:p>
            <a:pPr lvl="1">
              <a:spcBef>
                <a:spcPts val="600"/>
              </a:spcBef>
            </a:pPr>
            <a:r>
              <a:rPr lang="en-US" altLang="en-US" b="0" kern="0" dirty="0"/>
              <a:t>$2,608.00/month </a:t>
            </a:r>
          </a:p>
          <a:p>
            <a:pPr>
              <a:spcBef>
                <a:spcPts val="600"/>
              </a:spcBef>
            </a:pPr>
            <a:r>
              <a:rPr lang="en-US" altLang="en-US" kern="0" dirty="0"/>
              <a:t>ADSC for HPSP:</a:t>
            </a:r>
          </a:p>
          <a:p>
            <a:pPr lvl="1">
              <a:spcBef>
                <a:spcPts val="600"/>
              </a:spcBef>
            </a:pPr>
            <a:r>
              <a:rPr lang="en-US" altLang="en-US" b="0" kern="0" dirty="0"/>
              <a:t>3 year Time in Service ADSC concurrent with</a:t>
            </a:r>
          </a:p>
          <a:p>
            <a:pPr lvl="1">
              <a:spcBef>
                <a:spcPts val="600"/>
              </a:spcBef>
            </a:pPr>
            <a:r>
              <a:rPr lang="en-US" altLang="en-US" b="0" kern="0" dirty="0"/>
              <a:t>1 year ADSC for each year of scholarship (i.e. 4-year ADSC for 4-year scholarship)</a:t>
            </a:r>
          </a:p>
          <a:p>
            <a:pPr>
              <a:spcBef>
                <a:spcPts val="600"/>
              </a:spcBef>
            </a:pPr>
            <a:r>
              <a:rPr lang="en-US" altLang="en-US" kern="0" dirty="0"/>
              <a:t>AEGD-1</a:t>
            </a:r>
          </a:p>
          <a:p>
            <a:pPr lvl="1">
              <a:spcBef>
                <a:spcPts val="600"/>
              </a:spcBef>
            </a:pPr>
            <a:r>
              <a:rPr lang="en-US" altLang="en-US" b="0" kern="0" dirty="0"/>
              <a:t>HPSP recipients must apply</a:t>
            </a:r>
          </a:p>
          <a:p>
            <a:pPr lvl="1">
              <a:spcBef>
                <a:spcPts val="600"/>
              </a:spcBef>
            </a:pPr>
            <a:r>
              <a:rPr lang="en-US" altLang="en-US" b="0" kern="0" dirty="0"/>
              <a:t>HPSP recipients must attend if selected (since FY15)</a:t>
            </a:r>
          </a:p>
          <a:p>
            <a:pPr lvl="1">
              <a:spcBef>
                <a:spcPts val="600"/>
              </a:spcBef>
            </a:pPr>
            <a:r>
              <a:rPr lang="en-US" altLang="en-US" b="0" kern="0" dirty="0"/>
              <a:t>Neutral year: Does not count towards ADSC, but does not incur additional ADSC</a:t>
            </a:r>
          </a:p>
          <a:p>
            <a:pPr>
              <a:spcBef>
                <a:spcPts val="600"/>
              </a:spcBef>
            </a:pPr>
            <a:r>
              <a:rPr lang="en-US" altLang="en-US" kern="0" dirty="0"/>
              <a:t>Requirements for entering Active Duty after HPSP:</a:t>
            </a:r>
          </a:p>
          <a:p>
            <a:pPr lvl="1">
              <a:spcBef>
                <a:spcPts val="600"/>
              </a:spcBef>
            </a:pPr>
            <a:r>
              <a:rPr lang="en-US" altLang="en-US" b="0" kern="0" dirty="0"/>
              <a:t>INBDE passing score, Dental school degree conferral, Challenge State licensure exam</a:t>
            </a:r>
          </a:p>
        </p:txBody>
      </p:sp>
      <p:sp>
        <p:nvSpPr>
          <p:cNvPr id="2" name="Title 1"/>
          <p:cNvSpPr>
            <a:spLocks noGrp="1"/>
          </p:cNvSpPr>
          <p:nvPr>
            <p:ph type="title"/>
          </p:nvPr>
        </p:nvSpPr>
        <p:spPr>
          <a:xfrm>
            <a:off x="990600" y="76200"/>
            <a:ext cx="10752667" cy="1143000"/>
          </a:xfrm>
        </p:spPr>
        <p:txBody>
          <a:bodyPr/>
          <a:lstStyle/>
          <a:p>
            <a:r>
              <a:rPr lang="en-US" sz="3200" dirty="0"/>
              <a:t>Health Professions Scholarship Program (HPSP)</a:t>
            </a:r>
          </a:p>
        </p:txBody>
      </p:sp>
      <p:pic>
        <p:nvPicPr>
          <p:cNvPr id="5" name="Picture 8" descr="http://www.rcopticalsystems.com/telescopes/images/afit_logo_thumb.jpg">
            <a:extLst>
              <a:ext uri="{FF2B5EF4-FFF2-40B4-BE49-F238E27FC236}">
                <a16:creationId xmlns:a16="http://schemas.microsoft.com/office/drawing/2014/main" id="{0BB3E90E-BA0B-B4F2-AE30-5ABA4C3386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9709237" y="1447800"/>
            <a:ext cx="1828800" cy="13715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16" descr="Air Force Reserve Command">
            <a:extLst>
              <a:ext uri="{FF2B5EF4-FFF2-40B4-BE49-F238E27FC236}">
                <a16:creationId xmlns:a16="http://schemas.microsoft.com/office/drawing/2014/main" id="{B1D8FF85-BCF9-16B4-2B34-D8A86F42FA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4" t="5197" r="2010" b="4990"/>
          <a:stretch/>
        </p:blipFill>
        <p:spPr bwMode="auto">
          <a:xfrm>
            <a:off x="7391400" y="1981200"/>
            <a:ext cx="2052108" cy="13715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2296D5F-98C4-46EC-408A-7844F66A814B}"/>
              </a:ext>
            </a:extLst>
          </p:cNvPr>
          <p:cNvSpPr txBox="1">
            <a:spLocks noChangeArrowheads="1"/>
          </p:cNvSpPr>
          <p:nvPr/>
        </p:nvSpPr>
        <p:spPr bwMode="auto">
          <a:xfrm>
            <a:off x="457200" y="6545570"/>
            <a:ext cx="53609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en-US" sz="1000" b="0" dirty="0"/>
              <a:t>Data is current as of July 2022</a:t>
            </a:r>
          </a:p>
        </p:txBody>
      </p:sp>
    </p:spTree>
    <p:extLst>
      <p:ext uri="{BB962C8B-B14F-4D97-AF65-F5344CB8AC3E}">
        <p14:creationId xmlns:p14="http://schemas.microsoft.com/office/powerpoint/2010/main" val="2054047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8742E453-760C-45C9-8C05-6ED692EDA49B}" type="slidenum">
              <a:rPr lang="en-US" smtClean="0"/>
              <a:pPr>
                <a:defRPr/>
              </a:pPr>
              <a:t>3</a:t>
            </a:fld>
            <a:endParaRPr lang="en-US" dirty="0">
              <a:solidFill>
                <a:srgbClr val="808080"/>
              </a:solidFill>
            </a:endParaRPr>
          </a:p>
        </p:txBody>
      </p:sp>
      <p:sp>
        <p:nvSpPr>
          <p:cNvPr id="3" name="Title 2"/>
          <p:cNvSpPr>
            <a:spLocks noGrp="1"/>
          </p:cNvSpPr>
          <p:nvPr>
            <p:ph type="title"/>
          </p:nvPr>
        </p:nvSpPr>
        <p:spPr>
          <a:xfrm>
            <a:off x="914400" y="76200"/>
            <a:ext cx="10828867" cy="1143000"/>
          </a:xfrm>
        </p:spPr>
        <p:txBody>
          <a:bodyPr/>
          <a:lstStyle/>
          <a:p>
            <a:r>
              <a:rPr lang="en-US" sz="3200" dirty="0"/>
              <a:t>HPSP Application Timelines</a:t>
            </a:r>
          </a:p>
        </p:txBody>
      </p:sp>
      <p:sp>
        <p:nvSpPr>
          <p:cNvPr id="11" name="Rectangle 3"/>
          <p:cNvSpPr txBox="1">
            <a:spLocks noChangeArrowheads="1"/>
          </p:cNvSpPr>
          <p:nvPr/>
        </p:nvSpPr>
        <p:spPr bwMode="auto">
          <a:xfrm>
            <a:off x="457200" y="1447800"/>
            <a:ext cx="112014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44" indent="-285744"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57" indent="-28256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088" indent="-223833"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160" indent="-228594"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altLang="en-US" dirty="0">
                <a:ea typeface="MS PGothic" panose="020B0600070205080204" pitchFamily="34" charset="-128"/>
              </a:rPr>
              <a:t>Active Duty Only:</a:t>
            </a:r>
          </a:p>
          <a:p>
            <a:pPr lvl="1"/>
            <a:r>
              <a:rPr lang="en-US" altLang="en-US" b="0" dirty="0">
                <a:ea typeface="MS PGothic" panose="020B0600070205080204" pitchFamily="34" charset="-128"/>
              </a:rPr>
              <a:t>1-year before you will separate from AD to attend dental school, approx. Aug, you will begin the voluntary separation process</a:t>
            </a:r>
          </a:p>
          <a:p>
            <a:r>
              <a:rPr lang="en-US" altLang="en-US" dirty="0">
                <a:ea typeface="MS PGothic" panose="020B0600070205080204" pitchFamily="34" charset="-128"/>
              </a:rPr>
              <a:t>December:</a:t>
            </a:r>
          </a:p>
          <a:p>
            <a:pPr lvl="1"/>
            <a:r>
              <a:rPr lang="en-US" altLang="en-US" b="0" dirty="0">
                <a:ea typeface="MS PGothic" panose="020B0600070205080204" pitchFamily="34" charset="-128"/>
              </a:rPr>
              <a:t>HPSP application released by </a:t>
            </a:r>
            <a:r>
              <a:rPr lang="en-US" altLang="en-US" b="0" dirty="0">
                <a:solidFill>
                  <a:schemeClr val="accent2"/>
                </a:solidFill>
                <a:ea typeface="MS PGothic" panose="020B0600070205080204" pitchFamily="34" charset="-128"/>
                <a:hlinkClick r:id="rId3">
                  <a:extLst>
                    <a:ext uri="{A12FA001-AC4F-418D-AE19-62706E023703}">
                      <ahyp:hlinkClr xmlns:ahyp="http://schemas.microsoft.com/office/drawing/2018/hyperlinkcolor" val="tx"/>
                    </a:ext>
                  </a:extLst>
                </a:hlinkClick>
              </a:rPr>
              <a:t>AFPC.DPMND.GraduateDentalEdu@us.af.mil</a:t>
            </a:r>
            <a:r>
              <a:rPr lang="en-US" altLang="en-US" b="0" dirty="0">
                <a:solidFill>
                  <a:schemeClr val="accent2"/>
                </a:solidFill>
                <a:ea typeface="MS PGothic" panose="020B0600070205080204" pitchFamily="34" charset="-128"/>
              </a:rPr>
              <a:t> </a:t>
            </a:r>
          </a:p>
          <a:p>
            <a:pPr lvl="1"/>
            <a:r>
              <a:rPr lang="en-US" altLang="en-US" b="0" dirty="0">
                <a:ea typeface="MS PGothic" panose="020B0600070205080204" pitchFamily="34" charset="-128"/>
              </a:rPr>
              <a:t>Applicants should be applying to dental schools with an expectation of starting dental school the following summer</a:t>
            </a:r>
          </a:p>
          <a:p>
            <a:pPr lvl="1"/>
            <a:r>
              <a:rPr lang="en-US" altLang="en-US" b="0" dirty="0">
                <a:ea typeface="MS PGothic" panose="020B0600070205080204" pitchFamily="34" charset="-128"/>
              </a:rPr>
              <a:t>Acceptance into dental school is not required to </a:t>
            </a:r>
            <a:r>
              <a:rPr lang="en-US" altLang="en-US" u="sng" dirty="0">
                <a:ea typeface="MS PGothic" panose="020B0600070205080204" pitchFamily="34" charset="-128"/>
              </a:rPr>
              <a:t>APPLY</a:t>
            </a:r>
          </a:p>
          <a:p>
            <a:pPr lvl="1"/>
            <a:r>
              <a:rPr lang="en-US" altLang="en-US" b="0" dirty="0">
                <a:ea typeface="MS PGothic" panose="020B0600070205080204" pitchFamily="34" charset="-128"/>
              </a:rPr>
              <a:t>Acceptance into dental school is required to </a:t>
            </a:r>
            <a:r>
              <a:rPr lang="en-US" altLang="en-US" u="sng" dirty="0">
                <a:ea typeface="MS PGothic" panose="020B0600070205080204" pitchFamily="34" charset="-128"/>
              </a:rPr>
              <a:t>RECEIVE</a:t>
            </a:r>
            <a:r>
              <a:rPr lang="en-US" altLang="en-US" b="0" dirty="0">
                <a:ea typeface="MS PGothic" panose="020B0600070205080204" pitchFamily="34" charset="-128"/>
              </a:rPr>
              <a:t> an HPSP scholarship</a:t>
            </a:r>
          </a:p>
          <a:p>
            <a:pPr lvl="2"/>
            <a:r>
              <a:rPr lang="en-US" altLang="en-US" b="0" dirty="0">
                <a:ea typeface="MS PGothic" panose="020B0600070205080204" pitchFamily="34" charset="-128"/>
              </a:rPr>
              <a:t>If you are selected for HPSP but are not selected to attend dental school, the voluntary separation of an AD member would be null and void.  It is contingent on acceptance into dental school</a:t>
            </a:r>
          </a:p>
        </p:txBody>
      </p:sp>
    </p:spTree>
    <p:extLst>
      <p:ext uri="{BB962C8B-B14F-4D97-AF65-F5344CB8AC3E}">
        <p14:creationId xmlns:p14="http://schemas.microsoft.com/office/powerpoint/2010/main" val="1001420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8742E453-760C-45C9-8C05-6ED692EDA49B}" type="slidenum">
              <a:rPr lang="en-US" smtClean="0"/>
              <a:pPr>
                <a:defRPr/>
              </a:pPr>
              <a:t>4</a:t>
            </a:fld>
            <a:endParaRPr lang="en-US" dirty="0">
              <a:solidFill>
                <a:srgbClr val="808080"/>
              </a:solidFill>
            </a:endParaRPr>
          </a:p>
        </p:txBody>
      </p:sp>
      <p:sp>
        <p:nvSpPr>
          <p:cNvPr id="3" name="Title 2"/>
          <p:cNvSpPr>
            <a:spLocks noGrp="1"/>
          </p:cNvSpPr>
          <p:nvPr>
            <p:ph type="title"/>
          </p:nvPr>
        </p:nvSpPr>
        <p:spPr>
          <a:xfrm>
            <a:off x="914400" y="76200"/>
            <a:ext cx="10828867" cy="1143000"/>
          </a:xfrm>
        </p:spPr>
        <p:txBody>
          <a:bodyPr/>
          <a:lstStyle/>
          <a:p>
            <a:r>
              <a:rPr lang="en-US" sz="3200" dirty="0"/>
              <a:t>HPSP Application Timelines</a:t>
            </a:r>
          </a:p>
        </p:txBody>
      </p:sp>
      <p:sp>
        <p:nvSpPr>
          <p:cNvPr id="11" name="Rectangle 3"/>
          <p:cNvSpPr txBox="1">
            <a:spLocks noChangeArrowheads="1"/>
          </p:cNvSpPr>
          <p:nvPr/>
        </p:nvSpPr>
        <p:spPr bwMode="auto">
          <a:xfrm>
            <a:off x="457200" y="1447800"/>
            <a:ext cx="114300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44" indent="-285744"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57" indent="-28256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088" indent="-223833"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160" indent="-228594"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altLang="en-US" dirty="0">
                <a:ea typeface="MS PGothic" panose="020B0600070205080204" pitchFamily="34" charset="-128"/>
              </a:rPr>
              <a:t>Late Feb/March:</a:t>
            </a:r>
          </a:p>
          <a:p>
            <a:pPr lvl="1"/>
            <a:r>
              <a:rPr lang="en-US" altLang="en-US" b="0" dirty="0">
                <a:ea typeface="MS PGothic" panose="020B0600070205080204" pitchFamily="34" charset="-128"/>
              </a:rPr>
              <a:t>HPSP application documents are due to AFPC/DPMND</a:t>
            </a:r>
          </a:p>
          <a:p>
            <a:r>
              <a:rPr lang="en-US" altLang="en-US" dirty="0">
                <a:ea typeface="MS PGothic" panose="020B0600070205080204" pitchFamily="34" charset="-128"/>
              </a:rPr>
              <a:t>March:</a:t>
            </a:r>
          </a:p>
          <a:p>
            <a:pPr lvl="1"/>
            <a:r>
              <a:rPr lang="en-US" altLang="en-US" b="0" dirty="0">
                <a:ea typeface="MS PGothic" panose="020B0600070205080204" pitchFamily="34" charset="-128"/>
              </a:rPr>
              <a:t>HPSP Selection Board makes selections for the scholarship recipients</a:t>
            </a:r>
          </a:p>
          <a:p>
            <a:pPr lvl="1"/>
            <a:r>
              <a:rPr lang="en-US" altLang="en-US" b="0" dirty="0">
                <a:ea typeface="MS PGothic" panose="020B0600070205080204" pitchFamily="34" charset="-128"/>
              </a:rPr>
              <a:t>Notifications of selections are sent out through Chain of Command</a:t>
            </a:r>
          </a:p>
          <a:p>
            <a:r>
              <a:rPr lang="en-US" altLang="en-US" dirty="0">
                <a:ea typeface="MS PGothic" panose="020B0600070205080204" pitchFamily="34" charset="-128"/>
              </a:rPr>
              <a:t>April:</a:t>
            </a:r>
          </a:p>
          <a:p>
            <a:pPr lvl="1"/>
            <a:r>
              <a:rPr lang="en-US" altLang="en-US" b="0" dirty="0">
                <a:ea typeface="MS PGothic" panose="020B0600070205080204" pitchFamily="34" charset="-128"/>
              </a:rPr>
              <a:t>AFPC/DPMND assists the Selects in completing HPSP packages and contracts</a:t>
            </a:r>
          </a:p>
          <a:p>
            <a:pPr lvl="1"/>
            <a:r>
              <a:rPr lang="en-US" altLang="en-US" b="0" dirty="0">
                <a:ea typeface="MS PGothic" panose="020B0600070205080204" pitchFamily="34" charset="-128"/>
              </a:rPr>
              <a:t>Completed packages are submitted to AFIT and ARPC for processing</a:t>
            </a:r>
          </a:p>
          <a:p>
            <a:pPr lvl="1"/>
            <a:r>
              <a:rPr lang="en-US" altLang="en-US" b="0" dirty="0">
                <a:ea typeface="MS PGothic" panose="020B0600070205080204" pitchFamily="34" charset="-128"/>
              </a:rPr>
              <a:t>Final processing of active duty members cannot be complete until the member has separated</a:t>
            </a:r>
          </a:p>
          <a:p>
            <a:r>
              <a:rPr lang="en-US" altLang="en-US" dirty="0">
                <a:ea typeface="MS PGothic" panose="020B0600070205080204" pitchFamily="34" charset="-128"/>
              </a:rPr>
              <a:t>Summer:</a:t>
            </a:r>
          </a:p>
          <a:p>
            <a:pPr lvl="1"/>
            <a:r>
              <a:rPr lang="en-US" altLang="en-US" b="0" dirty="0">
                <a:ea typeface="MS PGothic" panose="020B0600070205080204" pitchFamily="34" charset="-128"/>
              </a:rPr>
              <a:t>HPSP Selects separate from AD / ROTC and enter the IRR</a:t>
            </a:r>
          </a:p>
          <a:p>
            <a:pPr lvl="1"/>
            <a:r>
              <a:rPr lang="en-US" altLang="en-US" b="0" dirty="0">
                <a:ea typeface="MS PGothic" panose="020B0600070205080204" pitchFamily="34" charset="-128"/>
              </a:rPr>
              <a:t>PCS to dental school</a:t>
            </a:r>
          </a:p>
        </p:txBody>
      </p:sp>
    </p:spTree>
    <p:extLst>
      <p:ext uri="{BB962C8B-B14F-4D97-AF65-F5344CB8AC3E}">
        <p14:creationId xmlns:p14="http://schemas.microsoft.com/office/powerpoint/2010/main" val="3643442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8742E453-760C-45C9-8C05-6ED692EDA49B}" type="slidenum">
              <a:rPr lang="en-US" smtClean="0"/>
              <a:pPr>
                <a:defRPr/>
              </a:pPr>
              <a:t>5</a:t>
            </a:fld>
            <a:endParaRPr lang="en-US" dirty="0">
              <a:solidFill>
                <a:srgbClr val="808080"/>
              </a:solidFill>
            </a:endParaRPr>
          </a:p>
        </p:txBody>
      </p:sp>
      <p:sp>
        <p:nvSpPr>
          <p:cNvPr id="3" name="Title 2"/>
          <p:cNvSpPr>
            <a:spLocks noGrp="1"/>
          </p:cNvSpPr>
          <p:nvPr>
            <p:ph type="title"/>
          </p:nvPr>
        </p:nvSpPr>
        <p:spPr>
          <a:xfrm>
            <a:off x="914400" y="76200"/>
            <a:ext cx="10828867" cy="1143000"/>
          </a:xfrm>
        </p:spPr>
        <p:txBody>
          <a:bodyPr/>
          <a:lstStyle/>
          <a:p>
            <a:r>
              <a:rPr lang="en-US" sz="3200" dirty="0"/>
              <a:t>Health Professions Scholarship Program (HPSP)</a:t>
            </a:r>
          </a:p>
        </p:txBody>
      </p:sp>
      <p:sp>
        <p:nvSpPr>
          <p:cNvPr id="11" name="Rectangle 3"/>
          <p:cNvSpPr txBox="1">
            <a:spLocks noChangeArrowheads="1"/>
          </p:cNvSpPr>
          <p:nvPr/>
        </p:nvSpPr>
        <p:spPr bwMode="auto">
          <a:xfrm>
            <a:off x="457200" y="1447800"/>
            <a:ext cx="117348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44" indent="-285744"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57" indent="-28256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088" indent="-223833"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160" indent="-228594"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altLang="en-US" dirty="0">
                <a:ea typeface="MS PGothic" panose="020B0600070205080204" pitchFamily="34" charset="-128"/>
              </a:rPr>
              <a:t>AFRS HPSP board application requirements</a:t>
            </a:r>
          </a:p>
          <a:p>
            <a:pPr lvl="1"/>
            <a:r>
              <a:rPr lang="en-US" altLang="en-US" b="0" dirty="0">
                <a:ea typeface="MS PGothic" panose="020B0600070205080204" pitchFamily="34" charset="-128"/>
              </a:rPr>
              <a:t>3-Yr: 18 DAT/3.5 GPA or 19 DAT/3.2 GPA </a:t>
            </a:r>
          </a:p>
          <a:p>
            <a:pPr lvl="1"/>
            <a:r>
              <a:rPr lang="en-US" altLang="en-US" b="0" dirty="0">
                <a:ea typeface="MS PGothic" panose="020B0600070205080204" pitchFamily="34" charset="-128"/>
              </a:rPr>
              <a:t>4-Yr: 19 DAT/3.6 GPA or 20 DAT/3.4 GPA</a:t>
            </a:r>
          </a:p>
          <a:p>
            <a:pPr lvl="1"/>
            <a:r>
              <a:rPr lang="en-US" altLang="en-US" b="0" dirty="0">
                <a:ea typeface="MS PGothic" panose="020B0600070205080204" pitchFamily="34" charset="-128"/>
              </a:rPr>
              <a:t>Waiver: Prior military AD service applicants do not require a minimum DAT score / GPA to apply</a:t>
            </a:r>
          </a:p>
          <a:p>
            <a:r>
              <a:rPr lang="en-US" altLang="en-US" dirty="0">
                <a:ea typeface="MS PGothic" panose="020B0600070205080204" pitchFamily="34" charset="-128"/>
              </a:rPr>
              <a:t>2023 board score averages:</a:t>
            </a:r>
            <a:endParaRPr lang="en-US" altLang="en-US" b="1" dirty="0">
              <a:ea typeface="MS PGothic" panose="020B0600070205080204" pitchFamily="34" charset="-128"/>
            </a:endParaRPr>
          </a:p>
        </p:txBody>
      </p:sp>
      <p:graphicFrame>
        <p:nvGraphicFramePr>
          <p:cNvPr id="6" name="Table 5">
            <a:extLst>
              <a:ext uri="{FF2B5EF4-FFF2-40B4-BE49-F238E27FC236}">
                <a16:creationId xmlns:a16="http://schemas.microsoft.com/office/drawing/2014/main" id="{64BABC54-2343-D312-C5B6-FF2725751585}"/>
              </a:ext>
            </a:extLst>
          </p:cNvPr>
          <p:cNvGraphicFramePr>
            <a:graphicFrameLocks noGrp="1"/>
          </p:cNvGraphicFramePr>
          <p:nvPr/>
        </p:nvGraphicFramePr>
        <p:xfrm>
          <a:off x="2147787" y="3679414"/>
          <a:ext cx="7896425" cy="2200276"/>
        </p:xfrm>
        <a:graphic>
          <a:graphicData uri="http://schemas.openxmlformats.org/drawingml/2006/table">
            <a:tbl>
              <a:tblPr firstRow="1" bandRow="1">
                <a:tableStyleId>{2A488322-F2BA-4B5B-9748-0D474271808F}</a:tableStyleId>
              </a:tblPr>
              <a:tblGrid>
                <a:gridCol w="1766843">
                  <a:extLst>
                    <a:ext uri="{9D8B030D-6E8A-4147-A177-3AD203B41FA5}">
                      <a16:colId xmlns:a16="http://schemas.microsoft.com/office/drawing/2014/main" val="1084373362"/>
                    </a:ext>
                  </a:extLst>
                </a:gridCol>
                <a:gridCol w="900841">
                  <a:extLst>
                    <a:ext uri="{9D8B030D-6E8A-4147-A177-3AD203B41FA5}">
                      <a16:colId xmlns:a16="http://schemas.microsoft.com/office/drawing/2014/main" val="3639896057"/>
                    </a:ext>
                  </a:extLst>
                </a:gridCol>
                <a:gridCol w="933562">
                  <a:extLst>
                    <a:ext uri="{9D8B030D-6E8A-4147-A177-3AD203B41FA5}">
                      <a16:colId xmlns:a16="http://schemas.microsoft.com/office/drawing/2014/main" val="271600123"/>
                    </a:ext>
                  </a:extLst>
                </a:gridCol>
                <a:gridCol w="2130971">
                  <a:extLst>
                    <a:ext uri="{9D8B030D-6E8A-4147-A177-3AD203B41FA5}">
                      <a16:colId xmlns:a16="http://schemas.microsoft.com/office/drawing/2014/main" val="1318433936"/>
                    </a:ext>
                  </a:extLst>
                </a:gridCol>
                <a:gridCol w="2164208">
                  <a:extLst>
                    <a:ext uri="{9D8B030D-6E8A-4147-A177-3AD203B41FA5}">
                      <a16:colId xmlns:a16="http://schemas.microsoft.com/office/drawing/2014/main" val="952927707"/>
                    </a:ext>
                  </a:extLst>
                </a:gridCol>
              </a:tblGrid>
              <a:tr h="550069">
                <a:tc>
                  <a:txBody>
                    <a:bodyPr/>
                    <a:lstStyle/>
                    <a:p>
                      <a:endParaRPr lang="en-US" sz="2000" dirty="0"/>
                    </a:p>
                  </a:txBody>
                  <a:tcPr/>
                </a:tc>
                <a:tc>
                  <a:txBody>
                    <a:bodyPr/>
                    <a:lstStyle/>
                    <a:p>
                      <a:pPr algn="ctr"/>
                      <a:r>
                        <a:rPr lang="en-US" sz="2000" dirty="0"/>
                        <a:t>DAT</a:t>
                      </a:r>
                    </a:p>
                  </a:txBody>
                  <a:tcPr/>
                </a:tc>
                <a:tc>
                  <a:txBody>
                    <a:bodyPr/>
                    <a:lstStyle/>
                    <a:p>
                      <a:pPr algn="ctr"/>
                      <a:r>
                        <a:rPr lang="en-US" sz="2000" dirty="0"/>
                        <a:t>GPA</a:t>
                      </a:r>
                    </a:p>
                  </a:txBody>
                  <a:tcPr/>
                </a:tc>
                <a:tc>
                  <a:txBody>
                    <a:bodyPr/>
                    <a:lstStyle/>
                    <a:p>
                      <a:pPr algn="ctr"/>
                      <a:r>
                        <a:rPr lang="en-US" sz="2000" dirty="0"/>
                        <a:t>Lowest GPA</a:t>
                      </a:r>
                    </a:p>
                  </a:txBody>
                  <a:tcPr/>
                </a:tc>
                <a:tc>
                  <a:txBody>
                    <a:bodyPr/>
                    <a:lstStyle/>
                    <a:p>
                      <a:pPr algn="ctr"/>
                      <a:r>
                        <a:rPr lang="en-US" sz="2000" dirty="0"/>
                        <a:t>Highest</a:t>
                      </a:r>
                      <a:r>
                        <a:rPr lang="en-US" sz="2000" baseline="0" dirty="0"/>
                        <a:t> GPA</a:t>
                      </a:r>
                      <a:endParaRPr lang="en-US" sz="2000" dirty="0"/>
                    </a:p>
                  </a:txBody>
                  <a:tcPr/>
                </a:tc>
                <a:extLst>
                  <a:ext uri="{0D108BD9-81ED-4DB2-BD59-A6C34878D82A}">
                    <a16:rowId xmlns:a16="http://schemas.microsoft.com/office/drawing/2014/main" val="1206386534"/>
                  </a:ext>
                </a:extLst>
              </a:tr>
              <a:tr h="550069">
                <a:tc>
                  <a:txBody>
                    <a:bodyPr/>
                    <a:lstStyle/>
                    <a:p>
                      <a:r>
                        <a:rPr lang="en-US" sz="2000" dirty="0"/>
                        <a:t>4-yr HPSP</a:t>
                      </a:r>
                    </a:p>
                  </a:txBody>
                  <a:tcPr/>
                </a:tc>
                <a:tc>
                  <a:txBody>
                    <a:bodyPr/>
                    <a:lstStyle/>
                    <a:p>
                      <a:pPr algn="ctr"/>
                      <a:r>
                        <a:rPr lang="en-US" sz="2000" dirty="0"/>
                        <a:t>22</a:t>
                      </a:r>
                    </a:p>
                  </a:txBody>
                  <a:tcPr/>
                </a:tc>
                <a:tc>
                  <a:txBody>
                    <a:bodyPr/>
                    <a:lstStyle/>
                    <a:p>
                      <a:pPr algn="ctr"/>
                      <a:r>
                        <a:rPr lang="en-US" sz="2000" dirty="0"/>
                        <a:t>3.85</a:t>
                      </a:r>
                    </a:p>
                  </a:txBody>
                  <a:tcPr/>
                </a:tc>
                <a:tc>
                  <a:txBody>
                    <a:bodyPr/>
                    <a:lstStyle/>
                    <a:p>
                      <a:pPr algn="ctr"/>
                      <a:r>
                        <a:rPr lang="en-US" sz="2000" dirty="0"/>
                        <a:t>3.5</a:t>
                      </a:r>
                    </a:p>
                  </a:txBody>
                  <a:tcPr/>
                </a:tc>
                <a:tc>
                  <a:txBody>
                    <a:bodyPr/>
                    <a:lstStyle/>
                    <a:p>
                      <a:pPr algn="ctr"/>
                      <a:r>
                        <a:rPr lang="en-US" sz="2000" dirty="0"/>
                        <a:t>4.0</a:t>
                      </a:r>
                    </a:p>
                  </a:txBody>
                  <a:tcPr/>
                </a:tc>
                <a:extLst>
                  <a:ext uri="{0D108BD9-81ED-4DB2-BD59-A6C34878D82A}">
                    <a16:rowId xmlns:a16="http://schemas.microsoft.com/office/drawing/2014/main" val="3192507982"/>
                  </a:ext>
                </a:extLst>
              </a:tr>
              <a:tr h="550069">
                <a:tc>
                  <a:txBody>
                    <a:bodyPr/>
                    <a:lstStyle/>
                    <a:p>
                      <a:r>
                        <a:rPr lang="en-US" sz="2000" dirty="0"/>
                        <a:t>3-yr HPSP</a:t>
                      </a:r>
                    </a:p>
                  </a:txBody>
                  <a:tcPr/>
                </a:tc>
                <a:tc>
                  <a:txBody>
                    <a:bodyPr/>
                    <a:lstStyle/>
                    <a:p>
                      <a:pPr algn="ctr"/>
                      <a:r>
                        <a:rPr lang="en-US" sz="2000" dirty="0"/>
                        <a:t>21</a:t>
                      </a:r>
                    </a:p>
                  </a:txBody>
                  <a:tcPr/>
                </a:tc>
                <a:tc>
                  <a:txBody>
                    <a:bodyPr/>
                    <a:lstStyle/>
                    <a:p>
                      <a:pPr algn="ctr"/>
                      <a:r>
                        <a:rPr lang="en-US" sz="2000" dirty="0"/>
                        <a:t>3.62</a:t>
                      </a:r>
                    </a:p>
                  </a:txBody>
                  <a:tcPr/>
                </a:tc>
                <a:tc>
                  <a:txBody>
                    <a:bodyPr/>
                    <a:lstStyle/>
                    <a:p>
                      <a:pPr algn="ctr"/>
                      <a:r>
                        <a:rPr lang="en-US" sz="2000" dirty="0"/>
                        <a:t>3.3</a:t>
                      </a:r>
                    </a:p>
                  </a:txBody>
                  <a:tcPr/>
                </a:tc>
                <a:tc>
                  <a:txBody>
                    <a:bodyPr/>
                    <a:lstStyle/>
                    <a:p>
                      <a:pPr algn="ctr"/>
                      <a:r>
                        <a:rPr lang="en-US" sz="2000" dirty="0"/>
                        <a:t>4.0</a:t>
                      </a:r>
                    </a:p>
                  </a:txBody>
                  <a:tcPr/>
                </a:tc>
                <a:extLst>
                  <a:ext uri="{0D108BD9-81ED-4DB2-BD59-A6C34878D82A}">
                    <a16:rowId xmlns:a16="http://schemas.microsoft.com/office/drawing/2014/main" val="1949179178"/>
                  </a:ext>
                </a:extLst>
              </a:tr>
              <a:tr h="550069">
                <a:tc>
                  <a:txBody>
                    <a:bodyPr/>
                    <a:lstStyle/>
                    <a:p>
                      <a:r>
                        <a:rPr lang="en-US" sz="2000" dirty="0"/>
                        <a:t>2-yr HPSP</a:t>
                      </a:r>
                    </a:p>
                  </a:txBody>
                  <a:tcPr/>
                </a:tc>
                <a:tc>
                  <a:txBody>
                    <a:bodyPr/>
                    <a:lstStyle/>
                    <a:p>
                      <a:pPr algn="ctr"/>
                      <a:r>
                        <a:rPr lang="en-US" sz="2000" dirty="0"/>
                        <a:t>22.5</a:t>
                      </a:r>
                    </a:p>
                  </a:txBody>
                  <a:tcPr/>
                </a:tc>
                <a:tc>
                  <a:txBody>
                    <a:bodyPr/>
                    <a:lstStyle/>
                    <a:p>
                      <a:pPr algn="ctr"/>
                      <a:r>
                        <a:rPr lang="en-US" sz="2000" dirty="0"/>
                        <a:t>3.83</a:t>
                      </a:r>
                    </a:p>
                  </a:txBody>
                  <a:tcPr/>
                </a:tc>
                <a:tc>
                  <a:txBody>
                    <a:bodyPr/>
                    <a:lstStyle/>
                    <a:p>
                      <a:pPr algn="ctr"/>
                      <a:r>
                        <a:rPr lang="en-US" sz="2000" dirty="0"/>
                        <a:t>3.7</a:t>
                      </a:r>
                    </a:p>
                  </a:txBody>
                  <a:tcPr/>
                </a:tc>
                <a:tc>
                  <a:txBody>
                    <a:bodyPr/>
                    <a:lstStyle/>
                    <a:p>
                      <a:pPr algn="ctr"/>
                      <a:r>
                        <a:rPr lang="en-US" sz="2000" dirty="0"/>
                        <a:t>3.9</a:t>
                      </a:r>
                    </a:p>
                  </a:txBody>
                  <a:tcPr/>
                </a:tc>
                <a:extLst>
                  <a:ext uri="{0D108BD9-81ED-4DB2-BD59-A6C34878D82A}">
                    <a16:rowId xmlns:a16="http://schemas.microsoft.com/office/drawing/2014/main" val="1786247757"/>
                  </a:ext>
                </a:extLst>
              </a:tr>
            </a:tbl>
          </a:graphicData>
        </a:graphic>
      </p:graphicFrame>
      <p:sp>
        <p:nvSpPr>
          <p:cNvPr id="7" name="TextBox 6">
            <a:extLst>
              <a:ext uri="{FF2B5EF4-FFF2-40B4-BE49-F238E27FC236}">
                <a16:creationId xmlns:a16="http://schemas.microsoft.com/office/drawing/2014/main" id="{D583682D-521F-6EAF-E2DF-EFC9C987B515}"/>
              </a:ext>
            </a:extLst>
          </p:cNvPr>
          <p:cNvSpPr txBox="1">
            <a:spLocks noChangeArrowheads="1"/>
          </p:cNvSpPr>
          <p:nvPr/>
        </p:nvSpPr>
        <p:spPr bwMode="auto">
          <a:xfrm>
            <a:off x="533400" y="6096000"/>
            <a:ext cx="53609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l">
              <a:spcBef>
                <a:spcPct val="0"/>
              </a:spcBef>
              <a:buClrTx/>
              <a:buSzTx/>
              <a:buFontTx/>
              <a:buNone/>
            </a:pPr>
            <a:r>
              <a:rPr lang="en-US" altLang="en-US" sz="1000" b="0" dirty="0"/>
              <a:t>Data is current as of Feb 2023</a:t>
            </a:r>
          </a:p>
        </p:txBody>
      </p:sp>
    </p:spTree>
    <p:extLst>
      <p:ext uri="{BB962C8B-B14F-4D97-AF65-F5344CB8AC3E}">
        <p14:creationId xmlns:p14="http://schemas.microsoft.com/office/powerpoint/2010/main" val="108534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8742E453-760C-45C9-8C05-6ED692EDA49B}" type="slidenum">
              <a:rPr lang="en-US" smtClean="0"/>
              <a:pPr>
                <a:defRPr/>
              </a:pPr>
              <a:t>6</a:t>
            </a:fld>
            <a:endParaRPr lang="en-US" dirty="0">
              <a:solidFill>
                <a:srgbClr val="808080"/>
              </a:solidFill>
            </a:endParaRPr>
          </a:p>
        </p:txBody>
      </p:sp>
      <p:sp>
        <p:nvSpPr>
          <p:cNvPr id="11" name="Rectangle 3"/>
          <p:cNvSpPr txBox="1">
            <a:spLocks noChangeArrowheads="1"/>
          </p:cNvSpPr>
          <p:nvPr/>
        </p:nvSpPr>
        <p:spPr bwMode="auto">
          <a:xfrm>
            <a:off x="457200" y="1447800"/>
            <a:ext cx="11362267"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44" indent="-285744"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57" indent="-28256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088" indent="-223833"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160" indent="-228594"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a:buFont typeface="Wingdings" pitchFamily="2" charset="2"/>
              <a:buChar char=""/>
            </a:pPr>
            <a:r>
              <a:rPr lang="en-US" dirty="0"/>
              <a:t>AFPC HPSP board</a:t>
            </a:r>
          </a:p>
          <a:p>
            <a:pPr lvl="1">
              <a:buFont typeface="Wingdings" pitchFamily="2" charset="2"/>
              <a:buChar char=""/>
            </a:pPr>
            <a:r>
              <a:rPr lang="en-US" b="0" dirty="0"/>
              <a:t>4-year (10) scholarships: ROTC (2), USAFA (2), currently Active Duty (6)</a:t>
            </a:r>
          </a:p>
          <a:p>
            <a:pPr>
              <a:buFont typeface="Wingdings" pitchFamily="2" charset="2"/>
              <a:buChar char=""/>
            </a:pPr>
            <a:r>
              <a:rPr lang="en-US" dirty="0"/>
              <a:t>Acceptance rates AFPC vs AFRS</a:t>
            </a:r>
          </a:p>
          <a:p>
            <a:pPr lvl="1">
              <a:buFont typeface="Wingdings" pitchFamily="2" charset="2"/>
              <a:buChar char=""/>
            </a:pPr>
            <a:r>
              <a:rPr lang="en-US" dirty="0"/>
              <a:t>AFPC: </a:t>
            </a:r>
            <a:r>
              <a:rPr lang="en-US" b="0" dirty="0"/>
              <a:t>~ </a:t>
            </a:r>
            <a:r>
              <a:rPr lang="en-US" b="0" u="sng" dirty="0"/>
              <a:t>100</a:t>
            </a:r>
            <a:r>
              <a:rPr lang="en-US" b="0" dirty="0"/>
              <a:t>% for 4 </a:t>
            </a:r>
            <a:r>
              <a:rPr lang="en-US" b="0" dirty="0" err="1"/>
              <a:t>yr</a:t>
            </a:r>
            <a:r>
              <a:rPr lang="en-US" b="0" dirty="0"/>
              <a:t> HPSP</a:t>
            </a:r>
          </a:p>
          <a:p>
            <a:pPr lvl="1">
              <a:buFont typeface="Wingdings" pitchFamily="2" charset="2"/>
              <a:buChar char=""/>
            </a:pPr>
            <a:r>
              <a:rPr lang="en-US" dirty="0"/>
              <a:t>AFRS: </a:t>
            </a:r>
            <a:r>
              <a:rPr lang="en-US" b="0" dirty="0"/>
              <a:t>~ 30% HPSP overall</a:t>
            </a:r>
          </a:p>
          <a:p>
            <a:pPr lvl="2">
              <a:buFont typeface="Wingdings" pitchFamily="2" charset="2"/>
              <a:buChar char=""/>
            </a:pPr>
            <a:r>
              <a:rPr lang="en-US" b="0" dirty="0"/>
              <a:t>~ 12% for 4 </a:t>
            </a:r>
            <a:r>
              <a:rPr lang="en-US" b="0" dirty="0" err="1"/>
              <a:t>yr</a:t>
            </a:r>
            <a:r>
              <a:rPr lang="en-US" b="0" dirty="0"/>
              <a:t> HPSP</a:t>
            </a:r>
          </a:p>
        </p:txBody>
      </p:sp>
      <p:sp>
        <p:nvSpPr>
          <p:cNvPr id="7" name="TextBox 6">
            <a:extLst>
              <a:ext uri="{FF2B5EF4-FFF2-40B4-BE49-F238E27FC236}">
                <a16:creationId xmlns:a16="http://schemas.microsoft.com/office/drawing/2014/main" id="{D583682D-521F-6EAF-E2DF-EFC9C987B515}"/>
              </a:ext>
            </a:extLst>
          </p:cNvPr>
          <p:cNvSpPr txBox="1">
            <a:spLocks noChangeArrowheads="1"/>
          </p:cNvSpPr>
          <p:nvPr/>
        </p:nvSpPr>
        <p:spPr bwMode="auto">
          <a:xfrm>
            <a:off x="533400" y="6172200"/>
            <a:ext cx="53609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l">
              <a:spcBef>
                <a:spcPct val="0"/>
              </a:spcBef>
              <a:buClrTx/>
              <a:buSzTx/>
              <a:buFontTx/>
              <a:buNone/>
            </a:pPr>
            <a:r>
              <a:rPr lang="en-US" altLang="en-US" sz="1000" b="0" dirty="0"/>
              <a:t>Data is current as of April 2023</a:t>
            </a:r>
          </a:p>
        </p:txBody>
      </p:sp>
      <p:graphicFrame>
        <p:nvGraphicFramePr>
          <p:cNvPr id="2" name="Chart 1">
            <a:extLst>
              <a:ext uri="{FF2B5EF4-FFF2-40B4-BE49-F238E27FC236}">
                <a16:creationId xmlns:a16="http://schemas.microsoft.com/office/drawing/2014/main" id="{7EC036D0-B054-7325-35CA-AB81FA323EC2}"/>
              </a:ext>
            </a:extLst>
          </p:cNvPr>
          <p:cNvGraphicFramePr/>
          <p:nvPr/>
        </p:nvGraphicFramePr>
        <p:xfrm>
          <a:off x="1983367" y="3889167"/>
          <a:ext cx="8309931" cy="2635458"/>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2">
            <a:extLst>
              <a:ext uri="{FF2B5EF4-FFF2-40B4-BE49-F238E27FC236}">
                <a16:creationId xmlns:a16="http://schemas.microsoft.com/office/drawing/2014/main" id="{FBF40881-F140-257B-8E75-FB0011AFF1B2}"/>
              </a:ext>
            </a:extLst>
          </p:cNvPr>
          <p:cNvSpPr txBox="1">
            <a:spLocks/>
          </p:cNvSpPr>
          <p:nvPr/>
        </p:nvSpPr>
        <p:spPr bwMode="auto">
          <a:xfrm>
            <a:off x="914400" y="76200"/>
            <a:ext cx="108288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600" b="1" i="1">
                <a:solidFill>
                  <a:srgbClr val="151C77"/>
                </a:solidFill>
                <a:latin typeface="+mj-lt"/>
                <a:ea typeface="+mj-ea"/>
                <a:cs typeface="+mj-cs"/>
              </a:defRPr>
            </a:lvl1pPr>
            <a:lvl2pPr algn="r" rtl="0" eaLnBrk="0" fontAlgn="base" hangingPunct="0">
              <a:spcBef>
                <a:spcPct val="0"/>
              </a:spcBef>
              <a:spcAft>
                <a:spcPct val="0"/>
              </a:spcAft>
              <a:defRPr sz="3600" b="1" i="1">
                <a:solidFill>
                  <a:srgbClr val="151C77"/>
                </a:solidFill>
                <a:latin typeface="Arial" charset="0"/>
              </a:defRPr>
            </a:lvl2pPr>
            <a:lvl3pPr algn="r" rtl="0" eaLnBrk="0" fontAlgn="base" hangingPunct="0">
              <a:spcBef>
                <a:spcPct val="0"/>
              </a:spcBef>
              <a:spcAft>
                <a:spcPct val="0"/>
              </a:spcAft>
              <a:defRPr sz="3600" b="1" i="1">
                <a:solidFill>
                  <a:srgbClr val="151C77"/>
                </a:solidFill>
                <a:latin typeface="Arial" charset="0"/>
              </a:defRPr>
            </a:lvl3pPr>
            <a:lvl4pPr algn="r" rtl="0" eaLnBrk="0" fontAlgn="base" hangingPunct="0">
              <a:spcBef>
                <a:spcPct val="0"/>
              </a:spcBef>
              <a:spcAft>
                <a:spcPct val="0"/>
              </a:spcAft>
              <a:defRPr sz="3600" b="1" i="1">
                <a:solidFill>
                  <a:srgbClr val="151C77"/>
                </a:solidFill>
                <a:latin typeface="Arial" charset="0"/>
              </a:defRPr>
            </a:lvl4pPr>
            <a:lvl5pPr algn="r" rtl="0" eaLnBrk="0" fontAlgn="base" hangingPunct="0">
              <a:spcBef>
                <a:spcPct val="0"/>
              </a:spcBef>
              <a:spcAft>
                <a:spcPct val="0"/>
              </a:spcAft>
              <a:defRPr sz="3600" b="1" i="1">
                <a:solidFill>
                  <a:srgbClr val="151C77"/>
                </a:solidFill>
                <a:latin typeface="Arial" charset="0"/>
              </a:defRPr>
            </a:lvl5pPr>
            <a:lvl6pPr marL="457189" algn="r" rtl="0" eaLnBrk="1" fontAlgn="base" hangingPunct="1">
              <a:spcBef>
                <a:spcPct val="0"/>
              </a:spcBef>
              <a:spcAft>
                <a:spcPct val="0"/>
              </a:spcAft>
              <a:defRPr sz="3600" b="1" i="1">
                <a:solidFill>
                  <a:srgbClr val="151C77"/>
                </a:solidFill>
                <a:latin typeface="Arial" charset="0"/>
              </a:defRPr>
            </a:lvl6pPr>
            <a:lvl7pPr marL="914377" algn="r" rtl="0" eaLnBrk="1" fontAlgn="base" hangingPunct="1">
              <a:spcBef>
                <a:spcPct val="0"/>
              </a:spcBef>
              <a:spcAft>
                <a:spcPct val="0"/>
              </a:spcAft>
              <a:defRPr sz="3600" b="1" i="1">
                <a:solidFill>
                  <a:srgbClr val="151C77"/>
                </a:solidFill>
                <a:latin typeface="Arial" charset="0"/>
              </a:defRPr>
            </a:lvl7pPr>
            <a:lvl8pPr marL="1371566" algn="r" rtl="0" eaLnBrk="1" fontAlgn="base" hangingPunct="1">
              <a:spcBef>
                <a:spcPct val="0"/>
              </a:spcBef>
              <a:spcAft>
                <a:spcPct val="0"/>
              </a:spcAft>
              <a:defRPr sz="3600" b="1" i="1">
                <a:solidFill>
                  <a:srgbClr val="151C77"/>
                </a:solidFill>
                <a:latin typeface="Arial" charset="0"/>
              </a:defRPr>
            </a:lvl8pPr>
            <a:lvl9pPr marL="1828754" algn="r" rtl="0" eaLnBrk="1" fontAlgn="base" hangingPunct="1">
              <a:spcBef>
                <a:spcPct val="0"/>
              </a:spcBef>
              <a:spcAft>
                <a:spcPct val="0"/>
              </a:spcAft>
              <a:defRPr sz="3600" b="1" i="1">
                <a:solidFill>
                  <a:srgbClr val="151C77"/>
                </a:solidFill>
                <a:latin typeface="Arial" charset="0"/>
              </a:defRPr>
            </a:lvl9pPr>
          </a:lstStyle>
          <a:p>
            <a:r>
              <a:rPr lang="en-US" sz="3200" kern="0" dirty="0"/>
              <a:t>Health Professions Scholarship Program (HPSP)</a:t>
            </a:r>
          </a:p>
        </p:txBody>
      </p:sp>
    </p:spTree>
    <p:extLst>
      <p:ext uri="{BB962C8B-B14F-4D97-AF65-F5344CB8AC3E}">
        <p14:creationId xmlns:p14="http://schemas.microsoft.com/office/powerpoint/2010/main" val="3210136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8742E453-760C-45C9-8C05-6ED692EDA49B}" type="slidenum">
              <a:rPr lang="en-US" smtClean="0"/>
              <a:pPr>
                <a:defRPr/>
              </a:pPr>
              <a:t>7</a:t>
            </a:fld>
            <a:endParaRPr lang="en-US" dirty="0">
              <a:solidFill>
                <a:srgbClr val="808080"/>
              </a:solidFill>
            </a:endParaRPr>
          </a:p>
        </p:txBody>
      </p:sp>
      <p:sp>
        <p:nvSpPr>
          <p:cNvPr id="3" name="Title 2"/>
          <p:cNvSpPr>
            <a:spLocks noGrp="1"/>
          </p:cNvSpPr>
          <p:nvPr>
            <p:ph type="title"/>
          </p:nvPr>
        </p:nvSpPr>
        <p:spPr/>
        <p:txBody>
          <a:bodyPr/>
          <a:lstStyle/>
          <a:p>
            <a:r>
              <a:rPr lang="en-US" sz="4000" dirty="0"/>
              <a:t>Active Duty Interested in HPSP</a:t>
            </a:r>
          </a:p>
        </p:txBody>
      </p:sp>
      <p:sp>
        <p:nvSpPr>
          <p:cNvPr id="11" name="Rectangle 3"/>
          <p:cNvSpPr txBox="1">
            <a:spLocks noChangeArrowheads="1"/>
          </p:cNvSpPr>
          <p:nvPr/>
        </p:nvSpPr>
        <p:spPr bwMode="auto">
          <a:xfrm>
            <a:off x="457200" y="1905000"/>
            <a:ext cx="11362267"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44" indent="-285744"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57" indent="-28256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088" indent="-223833"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160" indent="-228594"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altLang="en-US" sz="2200" dirty="0"/>
              <a:t>Required:</a:t>
            </a:r>
          </a:p>
          <a:p>
            <a:pPr lvl="1"/>
            <a:r>
              <a:rPr lang="en-US" altLang="en-US" sz="2200" b="0" dirty="0"/>
              <a:t>Conditional release from Career Field Manager</a:t>
            </a:r>
          </a:p>
          <a:p>
            <a:pPr lvl="1"/>
            <a:r>
              <a:rPr lang="en-US" altLang="en-US" sz="2200" b="0" dirty="0"/>
              <a:t>Meet criteria to be commissioned officer</a:t>
            </a:r>
          </a:p>
          <a:p>
            <a:pPr lvl="1"/>
            <a:r>
              <a:rPr lang="en-US" altLang="en-US" sz="2200" b="0" dirty="0"/>
              <a:t>Acceptance letter from accredited dental school </a:t>
            </a:r>
          </a:p>
          <a:p>
            <a:pPr lvl="1"/>
            <a:r>
              <a:rPr lang="en-US" altLang="en-US" sz="2200" b="0" dirty="0"/>
              <a:t>Current physical</a:t>
            </a:r>
          </a:p>
          <a:p>
            <a:pPr lvl="1"/>
            <a:r>
              <a:rPr lang="en-US" altLang="en-US" sz="2200" b="0" dirty="0"/>
              <a:t>Worldwide qualified</a:t>
            </a:r>
          </a:p>
          <a:p>
            <a:r>
              <a:rPr lang="en-US" altLang="en-US" sz="2200" dirty="0"/>
              <a:t>Applications made through AFPC/DP2ND</a:t>
            </a:r>
          </a:p>
          <a:p>
            <a:pPr lvl="1"/>
            <a:r>
              <a:rPr lang="en-US" altLang="en-US" sz="2200" b="0" dirty="0"/>
              <a:t>Released Dec prior year</a:t>
            </a:r>
          </a:p>
          <a:p>
            <a:pPr lvl="1"/>
            <a:r>
              <a:rPr lang="en-US" altLang="en-US" sz="2200" b="0" dirty="0"/>
              <a:t>Board in March</a:t>
            </a:r>
          </a:p>
          <a:p>
            <a:r>
              <a:rPr lang="en-US" altLang="en-US" sz="2200" dirty="0"/>
              <a:t>Considers impact of Military Service to GPA/DAT</a:t>
            </a:r>
            <a:endParaRPr lang="en-US" altLang="en-US" sz="2200" b="1" dirty="0">
              <a:ea typeface="MS PGothic" panose="020B0600070205080204" pitchFamily="34" charset="-128"/>
            </a:endParaRPr>
          </a:p>
        </p:txBody>
      </p:sp>
      <p:sp>
        <p:nvSpPr>
          <p:cNvPr id="8" name="TextBox 7">
            <a:extLst>
              <a:ext uri="{FF2B5EF4-FFF2-40B4-BE49-F238E27FC236}">
                <a16:creationId xmlns:a16="http://schemas.microsoft.com/office/drawing/2014/main" id="{901BE710-220B-6F7A-5993-D0F0E03A02F9}"/>
              </a:ext>
            </a:extLst>
          </p:cNvPr>
          <p:cNvSpPr txBox="1"/>
          <p:nvPr/>
        </p:nvSpPr>
        <p:spPr>
          <a:xfrm>
            <a:off x="3168207" y="1457762"/>
            <a:ext cx="5550786" cy="784938"/>
          </a:xfrm>
          <a:prstGeom prst="rect">
            <a:avLst/>
          </a:prstGeom>
          <a:noFill/>
        </p:spPr>
        <p:txBody>
          <a:bodyPr wrap="none">
            <a:prstTxWarp prst="textWave4">
              <a:avLst>
                <a:gd name="adj1" fmla="val 6250"/>
                <a:gd name="adj2" fmla="val -1064"/>
              </a:avLst>
            </a:prstTxWarp>
            <a:spAutoFit/>
          </a:bodyPr>
          <a:lstStyle/>
          <a:p>
            <a:pPr>
              <a:defRPr/>
            </a:pPr>
            <a:r>
              <a:rPr lang="en-US" sz="1800" b="1" dirty="0">
                <a:solidFill>
                  <a:srgbClr val="FF0000"/>
                </a:solidFill>
                <a:latin typeface="Arial" charset="0"/>
              </a:rPr>
              <a:t>Spread the Word</a:t>
            </a:r>
          </a:p>
        </p:txBody>
      </p:sp>
      <p:sp>
        <p:nvSpPr>
          <p:cNvPr id="9" name="AutoShape 4" descr="Free Megaphone Clipart in AI, SVG, EPS or PSD">
            <a:extLst>
              <a:ext uri="{FF2B5EF4-FFF2-40B4-BE49-F238E27FC236}">
                <a16:creationId xmlns:a16="http://schemas.microsoft.com/office/drawing/2014/main" id="{182EC173-2DC7-B363-A31A-AA93822C9D67}"/>
              </a:ext>
            </a:extLst>
          </p:cNvPr>
          <p:cNvSpPr>
            <a:spLocks noChangeAspect="1" noChangeArrowheads="1"/>
          </p:cNvSpPr>
          <p:nvPr/>
        </p:nvSpPr>
        <p:spPr bwMode="auto">
          <a:xfrm>
            <a:off x="5943600" y="3276600"/>
            <a:ext cx="4343400" cy="4343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a:extLst>
              <a:ext uri="{FF2B5EF4-FFF2-40B4-BE49-F238E27FC236}">
                <a16:creationId xmlns:a16="http://schemas.microsoft.com/office/drawing/2014/main" id="{B2B5441E-3C3A-CCCC-0737-D7C80CBE6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8992" y="2447706"/>
            <a:ext cx="3265975"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2130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696E7-6E40-668A-0C46-C537ECFB04D7}"/>
              </a:ext>
            </a:extLst>
          </p:cNvPr>
          <p:cNvSpPr>
            <a:spLocks noGrp="1"/>
          </p:cNvSpPr>
          <p:nvPr>
            <p:ph type="title"/>
          </p:nvPr>
        </p:nvSpPr>
        <p:spPr/>
        <p:txBody>
          <a:bodyPr/>
          <a:lstStyle/>
          <a:p>
            <a:r>
              <a:rPr lang="en-US" sz="4000" dirty="0"/>
              <a:t>Active Duty Interested in HPSP</a:t>
            </a:r>
          </a:p>
        </p:txBody>
      </p:sp>
      <p:sp>
        <p:nvSpPr>
          <p:cNvPr id="3" name="Content Placeholder 2">
            <a:extLst>
              <a:ext uri="{FF2B5EF4-FFF2-40B4-BE49-F238E27FC236}">
                <a16:creationId xmlns:a16="http://schemas.microsoft.com/office/drawing/2014/main" id="{B140BCC1-CD3E-676D-5EAE-B0E3AB182B67}"/>
              </a:ext>
            </a:extLst>
          </p:cNvPr>
          <p:cNvSpPr>
            <a:spLocks noGrp="1"/>
          </p:cNvSpPr>
          <p:nvPr>
            <p:ph idx="1"/>
          </p:nvPr>
        </p:nvSpPr>
        <p:spPr/>
        <p:txBody>
          <a:bodyPr/>
          <a:lstStyle/>
          <a:p>
            <a:r>
              <a:rPr lang="en-US" sz="2200" dirty="0"/>
              <a:t>Leadership needs to understand </a:t>
            </a:r>
          </a:p>
          <a:p>
            <a:pPr lvl="1"/>
            <a:r>
              <a:rPr lang="en-US" sz="2200" b="0" dirty="0"/>
              <a:t>Some dental school pre-requisites are only offered during duty hours</a:t>
            </a:r>
          </a:p>
          <a:p>
            <a:pPr lvl="1"/>
            <a:r>
              <a:rPr lang="en-US" sz="2200" b="0" dirty="0"/>
              <a:t>Some dental schools do not accept pre-requisites from online courses</a:t>
            </a:r>
          </a:p>
          <a:p>
            <a:pPr lvl="1"/>
            <a:r>
              <a:rPr lang="en-US" sz="2200" b="0" dirty="0"/>
              <a:t>Some dental schools only accept pre-requisites from 4-year universities</a:t>
            </a:r>
          </a:p>
          <a:p>
            <a:pPr lvl="1"/>
            <a:endParaRPr lang="en-US" sz="2200" b="0" dirty="0"/>
          </a:p>
          <a:p>
            <a:r>
              <a:rPr lang="en-US" sz="2200" dirty="0"/>
              <a:t>Consider being creative to allow enlisted time to take these pre-requisites</a:t>
            </a:r>
          </a:p>
          <a:p>
            <a:pPr lvl="1"/>
            <a:r>
              <a:rPr lang="en-US" sz="2200" b="0" dirty="0"/>
              <a:t>Modified schedules</a:t>
            </a:r>
          </a:p>
          <a:p>
            <a:pPr lvl="1"/>
            <a:r>
              <a:rPr lang="en-US" sz="2200" b="0" dirty="0"/>
              <a:t>Early arrival</a:t>
            </a:r>
          </a:p>
          <a:p>
            <a:pPr lvl="1"/>
            <a:r>
              <a:rPr lang="en-US" sz="2200" b="0" dirty="0"/>
              <a:t>Extra on call time</a:t>
            </a:r>
          </a:p>
          <a:p>
            <a:pPr lvl="1"/>
            <a:r>
              <a:rPr lang="en-US" sz="2200" b="0" dirty="0"/>
              <a:t>Promote program/mentorship</a:t>
            </a:r>
          </a:p>
          <a:p>
            <a:endParaRPr lang="en-US" dirty="0"/>
          </a:p>
        </p:txBody>
      </p:sp>
      <p:sp>
        <p:nvSpPr>
          <p:cNvPr id="4" name="Slide Number Placeholder 3">
            <a:extLst>
              <a:ext uri="{FF2B5EF4-FFF2-40B4-BE49-F238E27FC236}">
                <a16:creationId xmlns:a16="http://schemas.microsoft.com/office/drawing/2014/main" id="{BF3C8B68-00BC-9E4C-E36E-CD43DB1F9B16}"/>
              </a:ext>
            </a:extLst>
          </p:cNvPr>
          <p:cNvSpPr>
            <a:spLocks noGrp="1"/>
          </p:cNvSpPr>
          <p:nvPr>
            <p:ph type="sldNum" sz="quarter" idx="11"/>
          </p:nvPr>
        </p:nvSpPr>
        <p:spPr/>
        <p:txBody>
          <a:bodyPr/>
          <a:lstStyle/>
          <a:p>
            <a:pPr>
              <a:defRPr/>
            </a:pPr>
            <a:fld id="{8742E453-760C-45C9-8C05-6ED692EDA49B}" type="slidenum">
              <a:rPr lang="en-US" smtClean="0"/>
              <a:pPr>
                <a:defRPr/>
              </a:pPr>
              <a:t>8</a:t>
            </a:fld>
            <a:endParaRPr lang="en-US" dirty="0">
              <a:solidFill>
                <a:srgbClr val="808080"/>
              </a:solidFill>
            </a:endParaRPr>
          </a:p>
        </p:txBody>
      </p:sp>
    </p:spTree>
    <p:extLst>
      <p:ext uri="{BB962C8B-B14F-4D97-AF65-F5344CB8AC3E}">
        <p14:creationId xmlns:p14="http://schemas.microsoft.com/office/powerpoint/2010/main" val="728702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prstGeom prst="rect">
            <a:avLst/>
          </a:prstGeom>
        </p:spPr>
        <p:txBody>
          <a:bodyPr/>
          <a:lstStyle/>
          <a:p>
            <a:pPr>
              <a:defRPr/>
            </a:pPr>
            <a:fld id="{E8C4CF4F-2ECB-4C54-9552-FB58A436033C}" type="slidenum">
              <a:rPr lang="en-US" smtClean="0"/>
              <a:pPr>
                <a:defRPr/>
              </a:pPr>
              <a:t>9</a:t>
            </a:fld>
            <a:endParaRPr lang="en-US" dirty="0"/>
          </a:p>
        </p:txBody>
      </p:sp>
      <p:sp>
        <p:nvSpPr>
          <p:cNvPr id="9" name="Rectangle 3"/>
          <p:cNvSpPr txBox="1">
            <a:spLocks noChangeArrowheads="1"/>
          </p:cNvSpPr>
          <p:nvPr/>
        </p:nvSpPr>
        <p:spPr bwMode="auto">
          <a:xfrm>
            <a:off x="457200" y="1447800"/>
            <a:ext cx="115062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44" indent="-285744" algn="l" rtl="0" eaLnBrk="0" fontAlgn="base" hangingPunct="0">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957" indent="-28256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7088" indent="-223833"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160" indent="-228594"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349" indent="-228594"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537"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726"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914"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103" indent="-228594"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a:spcBef>
                <a:spcPts val="600"/>
              </a:spcBef>
            </a:pPr>
            <a:r>
              <a:rPr lang="en-US" altLang="en-US" kern="0" dirty="0"/>
              <a:t>While in dental school receiving the HPSP scholarship</a:t>
            </a:r>
          </a:p>
          <a:p>
            <a:pPr lvl="1">
              <a:spcBef>
                <a:spcPts val="600"/>
              </a:spcBef>
            </a:pPr>
            <a:r>
              <a:rPr lang="en-US" altLang="en-US" b="0" kern="0" dirty="0"/>
              <a:t>You commission as a 2</a:t>
            </a:r>
            <a:r>
              <a:rPr lang="en-US" altLang="en-US" b="0" kern="0" baseline="30000" dirty="0"/>
              <a:t>nd</a:t>
            </a:r>
            <a:r>
              <a:rPr lang="en-US" altLang="en-US" b="0" kern="0" dirty="0"/>
              <a:t> Lt into the Inactive Ready Reserve (IRR) – this is not the traditional “Air Force Reserves”</a:t>
            </a:r>
          </a:p>
          <a:p>
            <a:pPr lvl="1">
              <a:spcBef>
                <a:spcPts val="600"/>
              </a:spcBef>
            </a:pPr>
            <a:r>
              <a:rPr lang="en-US" altLang="en-US" b="0" kern="0" dirty="0"/>
              <a:t>You are not eligible for ALL active duty benefits</a:t>
            </a:r>
          </a:p>
          <a:p>
            <a:pPr lvl="2">
              <a:spcBef>
                <a:spcPts val="600"/>
              </a:spcBef>
            </a:pPr>
            <a:r>
              <a:rPr lang="en-US" altLang="en-US" b="0" kern="0" dirty="0"/>
              <a:t>Think of this as a “Scholarship” that pays for your dental school with a stipend to help with additional costs</a:t>
            </a:r>
          </a:p>
          <a:p>
            <a:pPr lvl="2">
              <a:spcBef>
                <a:spcPts val="600"/>
              </a:spcBef>
            </a:pPr>
            <a:r>
              <a:rPr lang="en-US" altLang="en-US" b="0" kern="0" dirty="0"/>
              <a:t>You are not eligible for </a:t>
            </a:r>
            <a:r>
              <a:rPr lang="en-US" altLang="en-US" b="0" kern="0" dirty="0" err="1"/>
              <a:t>TriCare</a:t>
            </a:r>
            <a:r>
              <a:rPr lang="en-US" altLang="en-US" b="0" kern="0" dirty="0"/>
              <a:t> insurance, military healthcare, BAH, and BAS</a:t>
            </a:r>
          </a:p>
          <a:p>
            <a:pPr lvl="2">
              <a:spcBef>
                <a:spcPts val="600"/>
              </a:spcBef>
            </a:pPr>
            <a:r>
              <a:rPr lang="en-US" altLang="en-US" b="0" kern="0" dirty="0"/>
              <a:t>ROTC are not eligible for PCS reimbursements when moving TO dental school</a:t>
            </a:r>
          </a:p>
          <a:p>
            <a:pPr>
              <a:spcBef>
                <a:spcPts val="600"/>
              </a:spcBef>
            </a:pPr>
            <a:r>
              <a:rPr lang="en-US" altLang="en-US" kern="0" dirty="0"/>
              <a:t>After dental school graduation</a:t>
            </a:r>
          </a:p>
          <a:p>
            <a:pPr lvl="1">
              <a:spcBef>
                <a:spcPts val="600"/>
              </a:spcBef>
            </a:pPr>
            <a:r>
              <a:rPr lang="en-US" altLang="en-US" b="0" kern="0" dirty="0"/>
              <a:t>You commission as a Capt (O-3) on Active Duty</a:t>
            </a:r>
          </a:p>
          <a:p>
            <a:pPr lvl="1">
              <a:spcBef>
                <a:spcPts val="600"/>
              </a:spcBef>
            </a:pPr>
            <a:r>
              <a:rPr lang="en-US" altLang="en-US" b="0" kern="0" dirty="0"/>
              <a:t>If you have prior military service, your AD service is applied to your years to promotion/retirement/pay after your first 120 days back on AD</a:t>
            </a:r>
          </a:p>
          <a:p>
            <a:pPr lvl="2">
              <a:spcBef>
                <a:spcPts val="600"/>
              </a:spcBef>
            </a:pPr>
            <a:r>
              <a:rPr lang="en-US" altLang="en-US" b="0" kern="0" dirty="0"/>
              <a:t>You may meet promotion boards earlier than dental peers due to your prior military service</a:t>
            </a:r>
          </a:p>
          <a:p>
            <a:pPr lvl="1">
              <a:spcBef>
                <a:spcPts val="600"/>
              </a:spcBef>
            </a:pPr>
            <a:endParaRPr lang="en-US" altLang="en-US" kern="0" dirty="0"/>
          </a:p>
          <a:p>
            <a:pPr marL="0" indent="0">
              <a:spcBef>
                <a:spcPts val="600"/>
              </a:spcBef>
              <a:buNone/>
            </a:pPr>
            <a:endParaRPr lang="en-US" altLang="en-US" b="0" kern="0" dirty="0"/>
          </a:p>
        </p:txBody>
      </p:sp>
      <p:sp>
        <p:nvSpPr>
          <p:cNvPr id="2" name="Title 1"/>
          <p:cNvSpPr>
            <a:spLocks noGrp="1"/>
          </p:cNvSpPr>
          <p:nvPr>
            <p:ph type="title"/>
          </p:nvPr>
        </p:nvSpPr>
        <p:spPr>
          <a:xfrm>
            <a:off x="990600" y="76200"/>
            <a:ext cx="10752667" cy="1143000"/>
          </a:xfrm>
        </p:spPr>
        <p:txBody>
          <a:bodyPr/>
          <a:lstStyle/>
          <a:p>
            <a:r>
              <a:rPr lang="en-US" sz="4000" dirty="0"/>
              <a:t>Additional Information</a:t>
            </a:r>
          </a:p>
        </p:txBody>
      </p:sp>
      <p:sp>
        <p:nvSpPr>
          <p:cNvPr id="7" name="TextBox 6">
            <a:extLst>
              <a:ext uri="{FF2B5EF4-FFF2-40B4-BE49-F238E27FC236}">
                <a16:creationId xmlns:a16="http://schemas.microsoft.com/office/drawing/2014/main" id="{22296D5F-98C4-46EC-408A-7844F66A814B}"/>
              </a:ext>
            </a:extLst>
          </p:cNvPr>
          <p:cNvSpPr txBox="1">
            <a:spLocks noChangeArrowheads="1"/>
          </p:cNvSpPr>
          <p:nvPr/>
        </p:nvSpPr>
        <p:spPr bwMode="auto">
          <a:xfrm>
            <a:off x="457200" y="6545570"/>
            <a:ext cx="53609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en-US" sz="1000" b="0" dirty="0"/>
              <a:t>Data is current as of July 2022</a:t>
            </a:r>
          </a:p>
        </p:txBody>
      </p:sp>
    </p:spTree>
    <p:extLst>
      <p:ext uri="{BB962C8B-B14F-4D97-AF65-F5344CB8AC3E}">
        <p14:creationId xmlns:p14="http://schemas.microsoft.com/office/powerpoint/2010/main" val="3739061657"/>
      </p:ext>
    </p:extLst>
  </p:cSld>
  <p:clrMapOvr>
    <a:masterClrMapping/>
  </p:clrMapOvr>
</p:sld>
</file>

<file path=ppt/theme/theme1.xml><?xml version="1.0" encoding="utf-8"?>
<a:theme xmlns:a="http://schemas.openxmlformats.org/drawingml/2006/main" name="3_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spPr>
      <a:bodyPr wrap="square" lIns="91440" rIns="91440" anchor="ctr">
        <a:spAutoFit/>
      </a:bodyPr>
      <a:lstStyle>
        <a:defPPr indent="457200">
          <a:tabLst>
            <a:tab pos="2057400" algn="l"/>
          </a:tabLst>
          <a:defRPr sz="1200" b="1" u="sng" dirty="0">
            <a:cs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AD7E3682E66DF44B59FAD21F667CB2C" ma:contentTypeVersion="6" ma:contentTypeDescription="Create a new document." ma:contentTypeScope="" ma:versionID="5a98b822c7e69ed9cb8d324c835fdcff">
  <xsd:schema xmlns:xsd="http://www.w3.org/2001/XMLSchema" xmlns:xs="http://www.w3.org/2001/XMLSchema" xmlns:p="http://schemas.microsoft.com/office/2006/metadata/properties" xmlns:ns2="81e2d124-eb6b-4d87-93ce-cddf275b65a1" xmlns:ns3="1a870ff9-35ff-4321-9530-40d6acacfc6e" targetNamespace="http://schemas.microsoft.com/office/2006/metadata/properties" ma:root="true" ma:fieldsID="32490512ae185f7b5907f01fc19e5542" ns2:_="" ns3:_="">
    <xsd:import namespace="81e2d124-eb6b-4d87-93ce-cddf275b65a1"/>
    <xsd:import namespace="1a870ff9-35ff-4321-9530-40d6acacfc6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e2d124-eb6b-4d87-93ce-cddf275b65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870ff9-35ff-4321-9530-40d6acacfc6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SharedWithUsers xmlns="1a870ff9-35ff-4321-9530-40d6acacfc6e">
      <UserInfo>
        <DisplayName/>
        <AccountId xsi:nil="true"/>
        <AccountType/>
      </UserInfo>
    </SharedWithUsers>
    <MediaLengthInSeconds xmlns="81e2d124-eb6b-4d87-93ce-cddf275b65a1"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DACA82B53DBA8C47AC3629BC3F75E7DD" ma:contentTypeVersion="5850" ma:contentTypeDescription="Create a new document." ma:contentTypeScope="" ma:versionID="50ca4fd41c32ca93085c948c73698156">
  <xsd:schema xmlns:xsd="http://www.w3.org/2001/XMLSchema" xmlns:xs="http://www.w3.org/2001/XMLSchema" xmlns:p="http://schemas.microsoft.com/office/2006/metadata/properties" xmlns:ns2="fb40db85-15e7-4374-938c-640af835de2c" xmlns:ns3="e535a4e2-c41c-42aa-b84b-32f3631d517e" targetNamespace="http://schemas.microsoft.com/office/2006/metadata/properties" ma:root="true" ma:fieldsID="f5d17a6d87923ecfef0787af7d9ab3a9" ns2:_="" ns3:_="">
    <xsd:import namespace="fb40db85-15e7-4374-938c-640af835de2c"/>
    <xsd:import namespace="e535a4e2-c41c-42aa-b84b-32f3631d517e"/>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40db85-15e7-4374-938c-640af835de2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535a4e2-c41c-42aa-b84b-32f3631d517e"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Ques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D70942B-67CC-4766-8E64-6B701B2DF5F4}">
  <ds:schemaRefs>
    <ds:schemaRef ds:uri="http://schemas.microsoft.com/sharepoint/v3/contenttype/forms"/>
  </ds:schemaRefs>
</ds:datastoreItem>
</file>

<file path=customXml/itemProps2.xml><?xml version="1.0" encoding="utf-8"?>
<ds:datastoreItem xmlns:ds="http://schemas.openxmlformats.org/officeDocument/2006/customXml" ds:itemID="{880FCB1E-EB19-470C-AF6C-A49F46D99A2B}"/>
</file>

<file path=customXml/itemProps3.xml><?xml version="1.0" encoding="utf-8"?>
<ds:datastoreItem xmlns:ds="http://schemas.openxmlformats.org/officeDocument/2006/customXml" ds:itemID="{33B5525E-3377-4F7F-AF5A-BED6F1602287}">
  <ds:schemaRefs>
    <ds:schemaRef ds:uri="http://purl.org/dc/terms/"/>
    <ds:schemaRef ds:uri="http://schemas.openxmlformats.org/package/2006/metadata/core-properties"/>
    <ds:schemaRef ds:uri="http://purl.org/dc/dcmitype/"/>
    <ds:schemaRef ds:uri="http://schemas.microsoft.com/office/infopath/2007/PartnerControls"/>
    <ds:schemaRef ds:uri="fb40db85-15e7-4374-938c-640af835de2c"/>
    <ds:schemaRef ds:uri="http://purl.org/dc/elements/1.1/"/>
    <ds:schemaRef ds:uri="http://schemas.microsoft.com/office/2006/metadata/properties"/>
    <ds:schemaRef ds:uri="http://schemas.microsoft.com/office/2006/documentManagement/types"/>
    <ds:schemaRef ds:uri="e535a4e2-c41c-42aa-b84b-32f3631d517e"/>
    <ds:schemaRef ds:uri="http://www.w3.org/XML/1998/namespace"/>
  </ds:schemaRefs>
</ds:datastoreItem>
</file>

<file path=customXml/itemProps4.xml><?xml version="1.0" encoding="utf-8"?>
<ds:datastoreItem xmlns:ds="http://schemas.openxmlformats.org/officeDocument/2006/customXml" ds:itemID="{E81D3B25-F4BC-48F0-A953-8A364B2925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40db85-15e7-4374-938c-640af835de2c"/>
    <ds:schemaRef ds:uri="e535a4e2-c41c-42aa-b84b-32f3631d51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23607</TotalTime>
  <Words>2451</Words>
  <Application>Microsoft Office PowerPoint</Application>
  <PresentationFormat>Widescreen</PresentationFormat>
  <Paragraphs>313</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Times New Roman</vt:lpstr>
      <vt:lpstr>Wingdings</vt:lpstr>
      <vt:lpstr>3_USAF(Unclas)</vt:lpstr>
      <vt:lpstr>PowerPoint Presentation</vt:lpstr>
      <vt:lpstr>Health Professions Scholarship Program (HPSP)</vt:lpstr>
      <vt:lpstr>HPSP Application Timelines</vt:lpstr>
      <vt:lpstr>HPSP Application Timelines</vt:lpstr>
      <vt:lpstr>Health Professions Scholarship Program (HPSP)</vt:lpstr>
      <vt:lpstr>PowerPoint Presentation</vt:lpstr>
      <vt:lpstr>Active Duty Interested in HPSP</vt:lpstr>
      <vt:lpstr>Active Duty Interested in HPSP</vt:lpstr>
      <vt:lpstr>Additional Information</vt:lpstr>
      <vt:lpstr>Air Force Dental Careers</vt:lpstr>
      <vt:lpstr>Air Force Dental Careers</vt:lpstr>
      <vt:lpstr>Air Force Dental Careers</vt:lpstr>
      <vt:lpstr>Graduate Dental Education</vt:lpstr>
      <vt:lpstr>Postgraduate Training Offered</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rebecca.nolasco@us.af.mil</dc:creator>
  <cp:lastModifiedBy>MORRIS, ELIZABETH L Maj USAF AFPC AFPC/DPMND</cp:lastModifiedBy>
  <cp:revision>1416</cp:revision>
  <cp:lastPrinted>2019-07-22T20:24:26Z</cp:lastPrinted>
  <dcterms:created xsi:type="dcterms:W3CDTF">2014-08-14T12:47:38Z</dcterms:created>
  <dcterms:modified xsi:type="dcterms:W3CDTF">2023-09-26T21:36:14Z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0x0101006AD7E3682E66DF44B59FAD21F667CB2C</vt:lpwstr>
  </property>
  <property fmtid="{D5CDD505-2E9C-101B-9397-08002B2CF9AE}" pid="3" name="_dlc_DocIdItemGuid">
    <vt:lpwstr>46aec77a-6521-4734-bc95-0305af9bc992</vt:lpwstr>
  </property>
  <property fmtid="{D5CDD505-2E9C-101B-9397-08002B2CF9AE}" pid="4" name="Order">
    <vt:r8>370000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